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6.xml" ContentType="application/vnd.openxmlformats-officedocument.presentationml.notesSlide+xml"/>
  <Override PartName="/ppt/charts/chart6.xml" ContentType="application/vnd.openxmlformats-officedocument.drawingml.chart+xml"/>
  <Override PartName="/ppt/notesSlides/notesSlide7.xml" ContentType="application/vnd.openxmlformats-officedocument.presentationml.notesSlid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272" r:id="rId3"/>
    <p:sldId id="276" r:id="rId4"/>
    <p:sldId id="277" r:id="rId5"/>
    <p:sldId id="278" r:id="rId6"/>
    <p:sldId id="302" r:id="rId7"/>
    <p:sldId id="288" r:id="rId8"/>
    <p:sldId id="296" r:id="rId9"/>
    <p:sldId id="281" r:id="rId10"/>
    <p:sldId id="283" r:id="rId11"/>
    <p:sldId id="297" r:id="rId12"/>
    <p:sldId id="289" r:id="rId13"/>
    <p:sldId id="291" r:id="rId14"/>
    <p:sldId id="286" r:id="rId15"/>
    <p:sldId id="300" r:id="rId16"/>
    <p:sldId id="299" r:id="rId17"/>
    <p:sldId id="298" r:id="rId18"/>
    <p:sldId id="292" r:id="rId19"/>
    <p:sldId id="301" r:id="rId20"/>
    <p:sldId id="293" r:id="rId21"/>
    <p:sldId id="280" r:id="rId22"/>
    <p:sldId id="273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FF33"/>
    <a:srgbClr val="00CC00"/>
    <a:srgbClr val="006666"/>
    <a:srgbClr val="00FF00"/>
    <a:srgbClr val="FFFF66"/>
    <a:srgbClr val="008000"/>
    <a:srgbClr val="993366"/>
    <a:srgbClr val="660033"/>
    <a:srgbClr val="FFFFFF"/>
    <a:srgbClr val="F0A3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22" autoAdjust="0"/>
  </p:normalViewPr>
  <p:slideViewPr>
    <p:cSldViewPr snapToGrid="0" snapToObjects="1">
      <p:cViewPr varScale="1">
        <p:scale>
          <a:sx n="74" d="100"/>
          <a:sy n="74" d="100"/>
        </p:scale>
        <p:origin x="72" y="14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2" d="100"/>
          <a:sy n="82" d="100"/>
        </p:scale>
        <p:origin x="2144" y="16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3.5306286812908934E-2"/>
          <c:y val="2.4013337801957087E-2"/>
          <c:w val="0.95108064112989477"/>
          <c:h val="0.687015213016741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Pasitikrinę sveikatą mokiniai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rgbClr val="00B050"/>
              </a:solidFill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5697-42B2-8E1E-D6B90AEE3AB6}"/>
              </c:ext>
            </c:extLst>
          </c:dPt>
          <c:dPt>
            <c:idx val="1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97-42B2-8E1E-D6B90AEE3AB6}"/>
              </c:ext>
            </c:extLst>
          </c:dPt>
          <c:dPt>
            <c:idx val="2"/>
            <c:invertIfNegative val="0"/>
            <c:bubble3D val="0"/>
            <c:spPr>
              <a:solidFill>
                <a:srgbClr val="00B050"/>
              </a:solidFill>
              <a:ln>
                <a:solidFill>
                  <a:srgbClr val="00B05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5697-42B2-8E1E-D6B90AEE3A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2021-2022m.m.</c:v>
                </c:pt>
                <c:pt idx="1">
                  <c:v>2022-2023m.m.</c:v>
                </c:pt>
                <c:pt idx="2">
                  <c:v>2023-2024m.m.</c:v>
                </c:pt>
              </c:strCache>
            </c:strRef>
          </c:cat>
          <c:val>
            <c:numRef>
              <c:f>Lapas1!$B$2:$B$4</c:f>
              <c:numCache>
                <c:formatCode>General</c:formatCode>
                <c:ptCount val="3"/>
                <c:pt idx="0">
                  <c:v>98.7</c:v>
                </c:pt>
                <c:pt idx="1">
                  <c:v>98.9</c:v>
                </c:pt>
                <c:pt idx="2">
                  <c:v>99.6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689-47A8-B1FB-56EF72C169E5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Nepasitikrinę sveikatos mokiniai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Lapas1!$A$2:$A$4</c:f>
              <c:strCache>
                <c:ptCount val="3"/>
                <c:pt idx="0">
                  <c:v>2021-2022m.m.</c:v>
                </c:pt>
                <c:pt idx="1">
                  <c:v>2022-2023m.m.</c:v>
                </c:pt>
                <c:pt idx="2">
                  <c:v>2023-2024m.m.</c:v>
                </c:pt>
              </c:strCache>
            </c:strRef>
          </c:cat>
          <c:val>
            <c:numRef>
              <c:f>Lapas1!$C$2:$C$4</c:f>
              <c:numCache>
                <c:formatCode>General</c:formatCode>
                <c:ptCount val="3"/>
                <c:pt idx="0">
                  <c:v>1.3</c:v>
                </c:pt>
                <c:pt idx="1">
                  <c:v>1.1000000000000001</c:v>
                </c:pt>
                <c:pt idx="2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689-47A8-B1FB-56EF72C169E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96520704"/>
        <c:axId val="396524968"/>
      </c:barChart>
      <c:catAx>
        <c:axId val="39652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rgbClr val="FF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96524968"/>
        <c:crosses val="autoZero"/>
        <c:auto val="1"/>
        <c:lblAlgn val="ctr"/>
        <c:lblOffset val="100"/>
        <c:noMultiLvlLbl val="0"/>
      </c:catAx>
      <c:valAx>
        <c:axId val="3965249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9652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4815543848075388"/>
          <c:y val="0.86041183819737344"/>
          <c:w val="0.64923673736466703"/>
          <c:h val="0.1275814929016478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solidFill>
            <a:srgbClr val="FF0000"/>
          </a:solidFill>
        </a:ln>
        <a:effectLst/>
        <a:sp3d>
          <a:contourClr>
            <a:srgbClr val="FF0000"/>
          </a:contourClr>
        </a:sp3d>
      </c:spPr>
    </c:sideWall>
    <c:backWall>
      <c:thickness val="0"/>
      <c:spPr>
        <a:noFill/>
        <a:ln>
          <a:solidFill>
            <a:srgbClr val="FF0000"/>
          </a:solidFill>
        </a:ln>
        <a:effectLst/>
        <a:sp3d>
          <a:contourClr>
            <a:srgbClr val="FF0000"/>
          </a:contourClr>
        </a:sp3d>
      </c:spPr>
    </c:backWall>
    <c:plotArea>
      <c:layout>
        <c:manualLayout>
          <c:layoutTarget val="inner"/>
          <c:xMode val="edge"/>
          <c:yMode val="edge"/>
          <c:x val="0.48342411360966897"/>
          <c:y val="2.6233041065964774E-2"/>
          <c:w val="0.46598856882473988"/>
          <c:h val="0.8864806746872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256053887885309E-3"/>
                  <c:y val="-0.1468982310453878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53384559092573E-2"/>
                      <c:h val="0.14794750412428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92D0-4332-BC32-1A5C0908B476}"/>
                </c:ext>
              </c:extLst>
            </c:dLbl>
            <c:dLbl>
              <c:idx val="1"/>
              <c:layout>
                <c:manualLayout>
                  <c:x val="1.3721185510428101E-2"/>
                  <c:y val="-1.5739096183434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2D0-4332-BC32-1A5C0908B476}"/>
                </c:ext>
              </c:extLst>
            </c:dLbl>
            <c:dLbl>
              <c:idx val="2"/>
              <c:layout>
                <c:manualLayout>
                  <c:x val="1.3721185510428101E-2"/>
                  <c:y val="-5.770991606435018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20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319063300402492E-2"/>
                      <c:h val="8.49911193905458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92D0-4332-BC32-1A5C0908B476}"/>
                </c:ext>
              </c:extLst>
            </c:dLbl>
            <c:dLbl>
              <c:idx val="3"/>
              <c:layout>
                <c:manualLayout>
                  <c:x val="1.6008049762166118E-2"/>
                  <c:y val="-1.202278180747768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2D0-4332-BC32-1A5C0908B4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90.2</c:v>
                </c:pt>
                <c:pt idx="1">
                  <c:v>6.8</c:v>
                </c:pt>
                <c:pt idx="2">
                  <c:v>2.8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C-49B9-A70B-F90FB45330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979648"/>
        <c:axId val="163981184"/>
        <c:axId val="0"/>
      </c:bar3DChart>
      <c:catAx>
        <c:axId val="163979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81184"/>
        <c:crosses val="autoZero"/>
        <c:auto val="1"/>
        <c:lblAlgn val="ctr"/>
        <c:lblOffset val="100"/>
        <c:noMultiLvlLbl val="0"/>
      </c:catAx>
      <c:valAx>
        <c:axId val="163981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7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 flip="none" rotWithShape="1">
      <a:gsLst>
        <a:gs pos="0">
          <a:schemeClr val="accent3">
            <a:lumMod val="5000"/>
            <a:lumOff val="95000"/>
          </a:schemeClr>
        </a:gs>
        <a:gs pos="74000">
          <a:schemeClr val="accent3">
            <a:lumMod val="45000"/>
            <a:lumOff val="55000"/>
          </a:schemeClr>
        </a:gs>
        <a:gs pos="83000">
          <a:schemeClr val="accent3">
            <a:lumMod val="45000"/>
            <a:lumOff val="55000"/>
          </a:schemeClr>
        </a:gs>
        <a:gs pos="100000">
          <a:schemeClr val="accent3">
            <a:lumMod val="30000"/>
            <a:lumOff val="70000"/>
          </a:schemeClr>
        </a:gs>
      </a:gsLst>
      <a:lin ang="5400000" scaled="1"/>
      <a:tileRect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8342411360966897"/>
          <c:y val="2.6233041065964774E-2"/>
          <c:w val="0.46598856882473988"/>
          <c:h val="0.8864806746872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2021-2022</c:v>
                </c:pt>
              </c:strCache>
            </c:strRef>
          </c:tx>
          <c:spPr>
            <a:solidFill>
              <a:srgbClr val="00FF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4034670140622974E-2"/>
                  <c:y val="1.7410708427820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231-4B9D-A1D5-A5487DE3DD36}"/>
                </c:ext>
              </c:extLst>
            </c:dLbl>
            <c:dLbl>
              <c:idx val="1"/>
              <c:layout>
                <c:manualLayout>
                  <c:x val="1.4034670140622974E-2"/>
                  <c:y val="1.74107084278207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231-4B9D-A1D5-A5487DE3DD36}"/>
                </c:ext>
              </c:extLst>
            </c:dLbl>
            <c:dLbl>
              <c:idx val="2"/>
              <c:layout>
                <c:manualLayout>
                  <c:x val="2.1591800216343039E-3"/>
                  <c:y val="1.74107084278208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231-4B9D-A1D5-A5487DE3DD36}"/>
                </c:ext>
              </c:extLst>
            </c:dLbl>
            <c:dLbl>
              <c:idx val="3"/>
              <c:layout>
                <c:manualLayout>
                  <c:x val="3.2387700324514558E-3"/>
                  <c:y val="9.94897624446906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231-4B9D-A1D5-A5487DE3DD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Lapas1!$B$2:$B$5</c:f>
              <c:numCache>
                <c:formatCode>General</c:formatCode>
                <c:ptCount val="4"/>
                <c:pt idx="0">
                  <c:v>91.78</c:v>
                </c:pt>
                <c:pt idx="1">
                  <c:v>0</c:v>
                </c:pt>
                <c:pt idx="2">
                  <c:v>0</c:v>
                </c:pt>
                <c:pt idx="3">
                  <c:v>0.42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8C-49B9-A70B-F90FB4533020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rgbClr val="FFFF6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3750980237977341E-2"/>
                  <c:y val="-2.984692873340719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231-4B9D-A1D5-A5487DE3DD36}"/>
                </c:ext>
              </c:extLst>
            </c:dLbl>
            <c:dLbl>
              <c:idx val="3"/>
              <c:layout>
                <c:manualLayout>
                  <c:x val="1.0795900108171439E-2"/>
                  <c:y val="-7.461732183351798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231-4B9D-A1D5-A5487DE3DD3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Lapas1!$C$2:$C$5</c:f>
              <c:numCache>
                <c:formatCode>General</c:formatCode>
                <c:ptCount val="4"/>
                <c:pt idx="0">
                  <c:v>88</c:v>
                </c:pt>
                <c:pt idx="1">
                  <c:v>7.6</c:v>
                </c:pt>
                <c:pt idx="2">
                  <c:v>4</c:v>
                </c:pt>
                <c:pt idx="3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D8C-49B9-A70B-F90FB4533020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rgbClr val="008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1.1255788451362133E-3"/>
                  <c:y val="-0.1021279058403819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7.7753384559092573E-2"/>
                      <c:h val="0.14794750412428351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6-0D8C-49B9-A70B-F90FB4533020}"/>
                </c:ext>
              </c:extLst>
            </c:dLbl>
            <c:dLbl>
              <c:idx val="1"/>
              <c:layout>
                <c:manualLayout>
                  <c:x val="1.3721185510428101E-2"/>
                  <c:y val="-1.57390961834344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D8C-49B9-A70B-F90FB4533020}"/>
                </c:ext>
              </c:extLst>
            </c:dLbl>
            <c:dLbl>
              <c:idx val="2"/>
              <c:layout>
                <c:manualLayout>
                  <c:x val="1.3721164002048671E-2"/>
                  <c:y val="-3.532474104753710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600" b="1" i="0" u="none" strike="noStrike" kern="1200" baseline="0">
                      <a:solidFill>
                        <a:srgbClr val="002060"/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6.6319063300402492E-2"/>
                      <c:h val="8.4991119390545836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4-0D8C-49B9-A70B-F90FB4533020}"/>
                </c:ext>
              </c:extLst>
            </c:dLbl>
            <c:dLbl>
              <c:idx val="3"/>
              <c:layout>
                <c:manualLayout>
                  <c:x val="1.2769254636605326E-2"/>
                  <c:y val="-1.9897952488938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8C-49B9-A70B-F90FB453302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Vaikų, galinčių dalyvauti ugdymo veikloje be jokių apribojimų, dalis (proc.)</c:v>
                </c:pt>
                <c:pt idx="1">
                  <c:v>Vaikų, kuriems nurodytos bendrosios rekomendacijos, dalis (proc.)</c:v>
                </c:pt>
                <c:pt idx="2">
                  <c:v>Vaikų, kuriems nurodytos specialiosios rekomendacijos, dalis (proc.)</c:v>
                </c:pt>
                <c:pt idx="3">
                  <c:v>Vaikų, kuriems pritaikytas maitinimas, dalis (proc.)</c:v>
                </c:pt>
              </c:strCache>
            </c:strRef>
          </c:cat>
          <c:val>
            <c:numRef>
              <c:f>Lapas1!$D$2:$D$5</c:f>
              <c:numCache>
                <c:formatCode>General</c:formatCode>
                <c:ptCount val="4"/>
                <c:pt idx="0">
                  <c:v>90.2</c:v>
                </c:pt>
                <c:pt idx="1">
                  <c:v>6.8</c:v>
                </c:pt>
                <c:pt idx="2">
                  <c:v>2.8</c:v>
                </c:pt>
                <c:pt idx="3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D8C-49B9-A70B-F90FB4533020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63979648"/>
        <c:axId val="163981184"/>
        <c:axId val="0"/>
      </c:bar3DChart>
      <c:catAx>
        <c:axId val="16397964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81184"/>
        <c:crosses val="autoZero"/>
        <c:auto val="1"/>
        <c:lblAlgn val="ctr"/>
        <c:lblOffset val="100"/>
        <c:noMultiLvlLbl val="0"/>
      </c:catAx>
      <c:valAx>
        <c:axId val="16398118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1639796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gradFill>
      <a:gsLst>
        <a:gs pos="0">
          <a:schemeClr val="accent5">
            <a:lumMod val="5000"/>
            <a:lumOff val="95000"/>
          </a:schemeClr>
        </a:gs>
        <a:gs pos="74000">
          <a:schemeClr val="accent5">
            <a:lumMod val="45000"/>
            <a:lumOff val="55000"/>
          </a:schemeClr>
        </a:gs>
        <a:gs pos="83000">
          <a:schemeClr val="accent5">
            <a:lumMod val="45000"/>
            <a:lumOff val="55000"/>
          </a:schemeClr>
        </a:gs>
        <a:gs pos="100000">
          <a:schemeClr val="accent5">
            <a:lumMod val="30000"/>
            <a:lumOff val="70000"/>
          </a:schemeClr>
        </a:gs>
      </a:gsLst>
      <a:lin ang="5400000" scaled="1"/>
    </a:gradFill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1 seka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Lapas1!$A$2:$A$5</c:f>
              <c:strCache>
                <c:ptCount val="4"/>
                <c:pt idx="0">
                  <c:v>Mažo svorio</c:v>
                </c:pt>
                <c:pt idx="1">
                  <c:v>Antsvoris</c:v>
                </c:pt>
                <c:pt idx="2">
                  <c:v>Nutukimas</c:v>
                </c:pt>
                <c:pt idx="3">
                  <c:v>Normalus svoris</c:v>
                </c:pt>
              </c:strCache>
            </c:strRef>
          </c:cat>
          <c:val>
            <c:numRef>
              <c:f>Lapas1!$B$2:$B$5</c:f>
              <c:numCache>
                <c:formatCode>0%</c:formatCode>
                <c:ptCount val="4"/>
                <c:pt idx="0">
                  <c:v>7.0000000000000007E-2</c:v>
                </c:pt>
                <c:pt idx="1">
                  <c:v>0.14499999999999999</c:v>
                </c:pt>
                <c:pt idx="2">
                  <c:v>0.03</c:v>
                </c:pt>
                <c:pt idx="3">
                  <c:v>0.75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984-496B-860B-85DBCE367E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4"/>
        <c:axId val="287433240"/>
        <c:axId val="287434224"/>
      </c:barChart>
      <c:catAx>
        <c:axId val="287433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287434224"/>
        <c:crosses val="autoZero"/>
        <c:auto val="1"/>
        <c:lblAlgn val="ctr"/>
        <c:lblOffset val="100"/>
        <c:noMultiLvlLbl val="0"/>
      </c:catAx>
      <c:valAx>
        <c:axId val="287434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287433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283884729911136"/>
          <c:y val="1.8159169799414124E-2"/>
          <c:w val="0.83716115270088864"/>
          <c:h val="0.6964088790342565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2023-2024m.m.</c:v>
                </c:pt>
              </c:strCache>
            </c:strRef>
          </c:tx>
          <c:spPr>
            <a:solidFill>
              <a:srgbClr val="006666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5A7C-4608-82D4-7CD56019090D}"/>
              </c:ext>
            </c:extLst>
          </c:dPt>
          <c:dPt>
            <c:idx val="1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6-5A7C-4608-82D4-7CD56019090D}"/>
              </c:ext>
            </c:extLst>
          </c:dPt>
          <c:dPt>
            <c:idx val="2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4-5A7C-4608-82D4-7CD56019090D}"/>
              </c:ext>
            </c:extLst>
          </c:dPt>
          <c:dPt>
            <c:idx val="3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5A7C-4608-82D4-7CD56019090D}"/>
              </c:ext>
            </c:extLst>
          </c:dPt>
          <c:dPt>
            <c:idx val="4"/>
            <c:invertIfNegative val="0"/>
            <c:bubble3D val="0"/>
            <c:spPr>
              <a:solidFill>
                <a:srgbClr val="006666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2-5A7C-4608-82D4-7CD56019090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Mažo svorio</c:v>
                </c:pt>
                <c:pt idx="1">
                  <c:v>Antsvoris</c:v>
                </c:pt>
                <c:pt idx="2">
                  <c:v>Nutukimas</c:v>
                </c:pt>
                <c:pt idx="3">
                  <c:v>Normalus svoris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7</c:v>
                </c:pt>
                <c:pt idx="1">
                  <c:v>15</c:v>
                </c:pt>
                <c:pt idx="2">
                  <c:v>3</c:v>
                </c:pt>
                <c:pt idx="3">
                  <c:v>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A7C-4608-82D4-7CD56019090D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2022-2023m.m.2</c:v>
                </c:pt>
              </c:strCache>
            </c:strRef>
          </c:tx>
          <c:spPr>
            <a:solidFill>
              <a:srgbClr val="00CC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Mažo svorio</c:v>
                </c:pt>
                <c:pt idx="1">
                  <c:v>Antsvoris</c:v>
                </c:pt>
                <c:pt idx="2">
                  <c:v>Nutukimas</c:v>
                </c:pt>
                <c:pt idx="3">
                  <c:v>Normalus svoris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10</c:v>
                </c:pt>
                <c:pt idx="1">
                  <c:v>15</c:v>
                </c:pt>
                <c:pt idx="2">
                  <c:v>3</c:v>
                </c:pt>
                <c:pt idx="3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88F-4CF6-B662-3D4A94FEECDB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2021-2022m.m</c:v>
                </c:pt>
              </c:strCache>
            </c:strRef>
          </c:tx>
          <c:spPr>
            <a:solidFill>
              <a:srgbClr val="99FF3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B71C-4A55-8568-37DD2CF8897A}"/>
              </c:ext>
            </c:extLst>
          </c:dPt>
          <c:dPt>
            <c:idx val="1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D-B71C-4A55-8568-37DD2CF8897A}"/>
              </c:ext>
            </c:extLst>
          </c:dPt>
          <c:dPt>
            <c:idx val="2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F-B71C-4A55-8568-37DD2CF8897A}"/>
              </c:ext>
            </c:extLst>
          </c:dPt>
          <c:dPt>
            <c:idx val="3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1-B71C-4A55-8568-37DD2CF8897A}"/>
              </c:ext>
            </c:extLst>
          </c:dPt>
          <c:dPt>
            <c:idx val="4"/>
            <c:invertIfNegative val="0"/>
            <c:bubble3D val="0"/>
            <c:spPr>
              <a:solidFill>
                <a:srgbClr val="99FF33"/>
              </a:solidFill>
              <a:ln>
                <a:noFill/>
              </a:ln>
              <a:effectLst>
                <a:outerShdw blurRad="63500" sx="102000" sy="102000" algn="ctr" rotWithShape="0">
                  <a:prstClr val="black">
                    <a:alpha val="2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13-B71C-4A55-8568-37DD2CF8897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Mažo svorio</c:v>
                </c:pt>
                <c:pt idx="1">
                  <c:v>Antsvoris</c:v>
                </c:pt>
                <c:pt idx="2">
                  <c:v>Nutukimas</c:v>
                </c:pt>
                <c:pt idx="3">
                  <c:v>Normalus svoris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7</c:v>
                </c:pt>
                <c:pt idx="1">
                  <c:v>18</c:v>
                </c:pt>
                <c:pt idx="2">
                  <c:v>3.5</c:v>
                </c:pt>
                <c:pt idx="3">
                  <c:v>71.5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88F-4CF6-B662-3D4A94FEECDB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2020-2021m.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2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spc="0" baseline="0">
                    <a:solidFill>
                      <a:schemeClr val="accent4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4"/>
                <c:pt idx="0">
                  <c:v>Mažo svorio</c:v>
                </c:pt>
                <c:pt idx="1">
                  <c:v>Antsvoris</c:v>
                </c:pt>
                <c:pt idx="2">
                  <c:v>Nutukimas</c:v>
                </c:pt>
                <c:pt idx="3">
                  <c:v>Normalus svoris</c:v>
                </c:pt>
              </c:strCache>
            </c:strRef>
          </c:cat>
          <c:val>
            <c:numRef>
              <c:f>Lapas1!$E$2:$E$6</c:f>
              <c:numCache>
                <c:formatCode>General</c:formatCode>
                <c:ptCount val="5"/>
                <c:pt idx="0">
                  <c:v>9.5</c:v>
                </c:pt>
                <c:pt idx="1">
                  <c:v>12.9</c:v>
                </c:pt>
                <c:pt idx="2">
                  <c:v>4</c:v>
                </c:pt>
                <c:pt idx="3">
                  <c:v>73.599999999999994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0DA8-4E69-B065-285E8CB91152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342643568"/>
        <c:axId val="342645536"/>
      </c:barChart>
      <c:catAx>
        <c:axId val="3426435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2645536"/>
        <c:crosses val="autoZero"/>
        <c:auto val="1"/>
        <c:lblAlgn val="ctr"/>
        <c:lblOffset val="100"/>
        <c:noMultiLvlLbl val="0"/>
      </c:catAx>
      <c:valAx>
        <c:axId val="34264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426435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</c:dTable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2020/2021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363261364013374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0A6-461C-801B-2E8C3D11A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98.4</c:v>
                </c:pt>
                <c:pt idx="1">
                  <c:v>1.4</c:v>
                </c:pt>
                <c:pt idx="2">
                  <c:v>0.2</c:v>
                </c:pt>
                <c:pt idx="3">
                  <c:v>0</c:v>
                </c:pt>
                <c:pt idx="4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05D-41FE-A219-4AECE543E39A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2021/2022</c:v>
                </c:pt>
              </c:strCache>
            </c:strRef>
          </c:tx>
          <c:spPr>
            <a:solidFill>
              <a:srgbClr val="FFFF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FFC000"/>
              </a:solidFill>
            </c:spPr>
            <c:extLst>
              <c:ext xmlns:c16="http://schemas.microsoft.com/office/drawing/2014/chart" uri="{C3380CC4-5D6E-409C-BE32-E72D297353CC}">
                <c16:uniqueId val="{00000001-843A-41E8-AE47-C28B0D66D0ED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98.5</c:v>
                </c:pt>
                <c:pt idx="1">
                  <c:v>1</c:v>
                </c:pt>
                <c:pt idx="2">
                  <c:v>0.3</c:v>
                </c:pt>
                <c:pt idx="3">
                  <c:v>0.2</c:v>
                </c:pt>
                <c:pt idx="4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05D-41FE-A219-4AECE543E39A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2022/2023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7.0224460230100304E-3"/>
                  <c:y val="-7.308277132170671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0A6-461C-801B-2E8C3D11AB4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98.3</c:v>
                </c:pt>
                <c:pt idx="1">
                  <c:v>1.3</c:v>
                </c:pt>
                <c:pt idx="2">
                  <c:v>0.4</c:v>
                </c:pt>
                <c:pt idx="3">
                  <c:v>0</c:v>
                </c:pt>
                <c:pt idx="4">
                  <c:v>0.1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0D6-4E32-ADEF-CC9DE2A8498B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2023/2024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1.8726522728026749E-2"/>
                  <c:y val="-1.1165294413938018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05-4B40-8251-D4EFD8C2507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600"/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Lapas1!$A$2:$A$6</c:f>
              <c:strCache>
                <c:ptCount val="5"/>
                <c:pt idx="0">
                  <c:v>Pagrindinė</c:v>
                </c:pt>
                <c:pt idx="1">
                  <c:v>Parengiamoji</c:v>
                </c:pt>
                <c:pt idx="2">
                  <c:v>Specialioji</c:v>
                </c:pt>
                <c:pt idx="3">
                  <c:v>Atleisti</c:v>
                </c:pt>
                <c:pt idx="4">
                  <c:v>Neįvertinta</c:v>
                </c:pt>
              </c:strCache>
            </c:strRef>
          </c:cat>
          <c:val>
            <c:numRef>
              <c:f>Lapas1!$E$2:$E$6</c:f>
              <c:numCache>
                <c:formatCode>General</c:formatCode>
                <c:ptCount val="5"/>
                <c:pt idx="0">
                  <c:v>98.3</c:v>
                </c:pt>
                <c:pt idx="1">
                  <c:v>1.3</c:v>
                </c:pt>
                <c:pt idx="2">
                  <c:v>0.3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282-488B-8D29-4919D2CC12C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24168064"/>
        <c:axId val="124169600"/>
      </c:barChart>
      <c:catAx>
        <c:axId val="12416806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124169600"/>
        <c:crosses val="autoZero"/>
        <c:auto val="1"/>
        <c:lblAlgn val="ctr"/>
        <c:lblOffset val="100"/>
        <c:noMultiLvlLbl val="0"/>
      </c:catAx>
      <c:valAx>
        <c:axId val="12416960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  <c:crossAx val="124168064"/>
        <c:crosses val="autoZero"/>
        <c:crossBetween val="between"/>
      </c:valAx>
      <c:dTable>
        <c:showHorzBorder val="1"/>
        <c:showVertBorder val="1"/>
        <c:showOutline val="1"/>
        <c:showKeys val="1"/>
        <c:txPr>
          <a:bodyPr/>
          <a:lstStyle/>
          <a:p>
            <a:pPr rtl="0">
              <a:defRPr sz="1400" b="1">
                <a:latin typeface="Times New Roman" pitchFamily="18" charset="0"/>
                <a:cs typeface="Times New Roman" pitchFamily="18" charset="0"/>
              </a:defRPr>
            </a:pPr>
            <a:endParaRPr lang="lt-LT"/>
          </a:p>
        </c:txPr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lt-LT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1584056349578701E-2"/>
          <c:y val="5.8065457776323631E-2"/>
          <c:w val="0.93281698365736287"/>
          <c:h val="0.707998539696285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Mokinių, neturinčių ėduonies pažeistų, plombuotų ir išrautų dantų, dalis proc.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1-4 kl.</c:v>
                </c:pt>
                <c:pt idx="1">
                  <c:v>5-8 kl.</c:v>
                </c:pt>
                <c:pt idx="2">
                  <c:v>Bendras</c:v>
                </c:pt>
              </c:strCache>
            </c:strRef>
          </c:cat>
          <c:val>
            <c:numRef>
              <c:f>Sheet1!$B$3:$B$5</c:f>
              <c:numCache>
                <c:formatCode>General</c:formatCode>
                <c:ptCount val="3"/>
                <c:pt idx="0">
                  <c:v>12.9</c:v>
                </c:pt>
                <c:pt idx="1">
                  <c:v>8.5</c:v>
                </c:pt>
                <c:pt idx="2">
                  <c:v>10.7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AB9-467B-9C33-FAF793D0ED47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Mokinių, neturinčių sąkandžio patologijos, dalis proc.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Sheet1!$A$3:$A$5</c:f>
              <c:strCache>
                <c:ptCount val="3"/>
                <c:pt idx="0">
                  <c:v>1-4 kl.</c:v>
                </c:pt>
                <c:pt idx="1">
                  <c:v>5-8 kl.</c:v>
                </c:pt>
                <c:pt idx="2">
                  <c:v>Bendras</c:v>
                </c:pt>
              </c:strCache>
            </c:strRef>
          </c:cat>
          <c:val>
            <c:numRef>
              <c:f>Sheet1!$C$3:$C$5</c:f>
              <c:numCache>
                <c:formatCode>General</c:formatCode>
                <c:ptCount val="3"/>
                <c:pt idx="0">
                  <c:v>55.7</c:v>
                </c:pt>
                <c:pt idx="1">
                  <c:v>47.6</c:v>
                </c:pt>
                <c:pt idx="2">
                  <c:v>51.7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AB9-467B-9C33-FAF793D0ED4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5745792"/>
        <c:axId val="125751680"/>
      </c:barChart>
      <c:catAx>
        <c:axId val="1257457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51680"/>
        <c:crosses val="autoZero"/>
        <c:auto val="1"/>
        <c:lblAlgn val="ctr"/>
        <c:lblOffset val="100"/>
        <c:noMultiLvlLbl val="0"/>
      </c:catAx>
      <c:valAx>
        <c:axId val="1257516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1257457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5884976183532614E-2"/>
          <c:y val="1.9011412298298062E-2"/>
          <c:w val="0.93713971517449213"/>
          <c:h val="0.745455603596049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2020-2021m.m.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 dalis, turinti visiškai sveikus dantis</c:v>
                </c:pt>
                <c:pt idx="1">
                  <c:v>Mokinių, neturinčių sąkandžio patologijos</c:v>
                </c:pt>
                <c:pt idx="2">
                  <c:v>Mokinių, turinčių žandikaulių patologiją</c:v>
                </c:pt>
                <c:pt idx="3">
                  <c:v>Mokinių, turinčių pavienių dantų sąkandžio patologiją</c:v>
                </c:pt>
                <c:pt idx="4">
                  <c:v>Mokinių, pateikusių formos E027-1 II dalį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33</c:v>
                </c:pt>
                <c:pt idx="1">
                  <c:v>51.4</c:v>
                </c:pt>
                <c:pt idx="2">
                  <c:v>26</c:v>
                </c:pt>
                <c:pt idx="3">
                  <c:v>22.6</c:v>
                </c:pt>
                <c:pt idx="4">
                  <c:v>64.900000000000006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FCF-4E9E-B0A3-1C6558B3AD69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2021-2022m.m.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313994828148859E-2"/>
                  <c:y val="-2.345882947455394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CF-4E9E-B0A3-1C6558B3AD69}"/>
                </c:ext>
              </c:extLst>
            </c:dLbl>
            <c:dLbl>
              <c:idx val="2"/>
              <c:layout>
                <c:manualLayout>
                  <c:x val="1.0802469135802356E-2"/>
                  <c:y val="2.61456584928201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CF-4E9E-B0A3-1C6558B3AD6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 dalis, turinti visiškai sveikus dantis</c:v>
                </c:pt>
                <c:pt idx="1">
                  <c:v>Mokinių, neturinčių sąkandžio patologijos</c:v>
                </c:pt>
                <c:pt idx="2">
                  <c:v>Mokinių, turinčių žandikaulių patologiją</c:v>
                </c:pt>
                <c:pt idx="3">
                  <c:v>Mokinių, turinčių pavienių dantų sąkandžio patologiją</c:v>
                </c:pt>
                <c:pt idx="4">
                  <c:v>Mokinių, pateikusių formos E027-1 II dalį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18</c:v>
                </c:pt>
                <c:pt idx="1">
                  <c:v>49.2</c:v>
                </c:pt>
                <c:pt idx="2">
                  <c:v>22.8</c:v>
                </c:pt>
                <c:pt idx="3">
                  <c:v>28</c:v>
                </c:pt>
                <c:pt idx="4">
                  <c:v>80.8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CF-4E9E-B0A3-1C6558B3AD69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2022-2023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8.8961513550563868E-3"/>
                  <c:y val="4.7712077405909052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4F-4FA9-811B-A066A2CD0F76}"/>
                </c:ext>
              </c:extLst>
            </c:dLbl>
            <c:dLbl>
              <c:idx val="2"/>
              <c:layout>
                <c:manualLayout>
                  <c:x val="8.8961513550563451E-3"/>
                  <c:y val="-2.86275771479392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4F-4FA9-811B-A066A2CD0F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 dalis, turinti visiškai sveikus dantis</c:v>
                </c:pt>
                <c:pt idx="1">
                  <c:v>Mokinių, neturinčių sąkandžio patologijos</c:v>
                </c:pt>
                <c:pt idx="2">
                  <c:v>Mokinių, turinčių žandikaulių patologiją</c:v>
                </c:pt>
                <c:pt idx="3">
                  <c:v>Mokinių, turinčių pavienių dantų sąkandžio patologiją</c:v>
                </c:pt>
                <c:pt idx="4">
                  <c:v>Mokinių, pateikusių formos E027-1 II dalį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10</c:v>
                </c:pt>
                <c:pt idx="1">
                  <c:v>48.7</c:v>
                </c:pt>
                <c:pt idx="2">
                  <c:v>24.3</c:v>
                </c:pt>
                <c:pt idx="3">
                  <c:v>26.5</c:v>
                </c:pt>
                <c:pt idx="4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CF-4E9E-B0A3-1C6558B3AD69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2023-2024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4456245951966562E-2"/>
                  <c:y val="5.20501402689803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D59-4816-BAC1-0C13F1909E6A}"/>
                </c:ext>
              </c:extLst>
            </c:dLbl>
            <c:dLbl>
              <c:idx val="2"/>
              <c:layout>
                <c:manualLayout>
                  <c:x val="1.1120189193820433E-2"/>
                  <c:y val="1.0410028053796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D59-4816-BAC1-0C13F1909E6A}"/>
                </c:ext>
              </c:extLst>
            </c:dLbl>
            <c:dLbl>
              <c:idx val="3"/>
              <c:layout>
                <c:manualLayout>
                  <c:x val="6.6721135162922593E-3"/>
                  <c:y val="1.041002805379607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0D59-4816-BAC1-0C13F1909E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Mokinių dalis, turinti visiškai sveikus dantis</c:v>
                </c:pt>
                <c:pt idx="1">
                  <c:v>Mokinių, neturinčių sąkandžio patologijos</c:v>
                </c:pt>
                <c:pt idx="2">
                  <c:v>Mokinių, turinčių žandikaulių patologiją</c:v>
                </c:pt>
                <c:pt idx="3">
                  <c:v>Mokinių, turinčių pavienių dantų sąkandžio patologiją</c:v>
                </c:pt>
                <c:pt idx="4">
                  <c:v>Mokinių, pateikusių formos E027-1 II dalį</c:v>
                </c:pt>
              </c:strCache>
            </c:strRef>
          </c:cat>
          <c:val>
            <c:numRef>
              <c:f>Lapas1!$E$2:$E$6</c:f>
              <c:numCache>
                <c:formatCode>General</c:formatCode>
                <c:ptCount val="5"/>
                <c:pt idx="0">
                  <c:v>10.7</c:v>
                </c:pt>
                <c:pt idx="1">
                  <c:v>51.7</c:v>
                </c:pt>
                <c:pt idx="2">
                  <c:v>23.7</c:v>
                </c:pt>
                <c:pt idx="3">
                  <c:v>24.6</c:v>
                </c:pt>
                <c:pt idx="4">
                  <c:v>98.3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D59-4816-BAC1-0C13F1909E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06223432"/>
        <c:axId val="306223104"/>
      </c:barChart>
      <c:catAx>
        <c:axId val="306223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06223104"/>
        <c:crosses val="autoZero"/>
        <c:auto val="1"/>
        <c:lblAlgn val="ctr"/>
        <c:lblOffset val="100"/>
        <c:noMultiLvlLbl val="0"/>
      </c:catAx>
      <c:valAx>
        <c:axId val="306223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06223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594087351625372"/>
          <c:y val="0.91305497718092776"/>
          <c:w val="0.61613798631236039"/>
          <c:h val="6.69770549047011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t-L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075061340193905E-2"/>
          <c:y val="5.6911154595029739E-2"/>
          <c:w val="0.93713971517449213"/>
          <c:h val="0.8651121569882617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Lapas1!$B$1</c:f>
              <c:strCache>
                <c:ptCount val="1"/>
                <c:pt idx="0">
                  <c:v>2020-2021m.m.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-1.8518518518518517E-2"/>
                  <c:y val="1.122413064357792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B3-4339-ABCB-454C7A1CF177}"/>
                </c:ext>
              </c:extLst>
            </c:dLbl>
            <c:dLbl>
              <c:idx val="3"/>
              <c:layout>
                <c:manualLayout>
                  <c:x val="-2.3127877871916558E-2"/>
                  <c:y val="3.07943736012201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B3-4339-ABCB-454C7A1CF177}"/>
                </c:ext>
              </c:extLst>
            </c:dLbl>
            <c:dLbl>
              <c:idx val="4"/>
              <c:layout>
                <c:manualLayout>
                  <c:x val="-6.1728395061728392E-3"/>
                  <c:y val="5.61206532178897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B3-4339-ABCB-454C7A1CF1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Lapas1!$B$2:$B$6</c:f>
              <c:numCache>
                <c:formatCode>General</c:formatCode>
                <c:ptCount val="5"/>
                <c:pt idx="0">
                  <c:v>18.25</c:v>
                </c:pt>
                <c:pt idx="1">
                  <c:v>21.9</c:v>
                </c:pt>
                <c:pt idx="2">
                  <c:v>28.95</c:v>
                </c:pt>
                <c:pt idx="3">
                  <c:v>17.760000000000002</c:v>
                </c:pt>
                <c:pt idx="4">
                  <c:v>13.14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9B3-4339-ABCB-454C7A1CF177}"/>
            </c:ext>
          </c:extLst>
        </c:ser>
        <c:ser>
          <c:idx val="1"/>
          <c:order val="1"/>
          <c:tx>
            <c:strRef>
              <c:f>Lapas1!$C$1</c:f>
              <c:strCache>
                <c:ptCount val="1"/>
                <c:pt idx="0">
                  <c:v>2021-2022m.m.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1066679724341888E-3"/>
                  <c:y val="-3.352949591792693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9B3-4339-ABCB-454C7A1CF177}"/>
                </c:ext>
              </c:extLst>
            </c:dLbl>
            <c:dLbl>
              <c:idx val="1"/>
              <c:layout>
                <c:manualLayout>
                  <c:x val="7.5743368566894937E-3"/>
                  <c:y val="-8.846047534413566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D9B3-4339-ABCB-454C7A1CF177}"/>
                </c:ext>
              </c:extLst>
            </c:dLbl>
            <c:dLbl>
              <c:idx val="2"/>
              <c:layout>
                <c:manualLayout>
                  <c:x val="-8.9233329186639183E-3"/>
                  <c:y val="-1.2591261672158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D9B3-4339-ABCB-454C7A1CF177}"/>
                </c:ext>
              </c:extLst>
            </c:dLbl>
            <c:dLbl>
              <c:idx val="3"/>
              <c:layout>
                <c:manualLayout>
                  <c:x val="-4.1662806711998792E-3"/>
                  <c:y val="-1.231774944048805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0">
                  <a:spAutoFit/>
                </a:bodyPr>
                <a:lstStyle/>
                <a:p>
                  <a:pPr algn="ctr">
                    <a:defRPr sz="16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Times New Roman" panose="02020603050405020304" pitchFamily="18" charset="0"/>
                      <a:ea typeface="+mn-ea"/>
                      <a:cs typeface="Times New Roman" panose="02020603050405020304" pitchFamily="18" charset="0"/>
                    </a:defRPr>
                  </a:pPr>
                  <a:endParaRPr lang="lt-LT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D9B3-4339-ABCB-454C7A1CF177}"/>
                </c:ext>
              </c:extLst>
            </c:dLbl>
            <c:dLbl>
              <c:idx val="4"/>
              <c:layout>
                <c:manualLayout>
                  <c:x val="-6.850338749621889E-3"/>
                  <c:y val="-2.38152046613468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D9B3-4339-ABCB-454C7A1CF17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Lapas1!$C$2:$C$6</c:f>
              <c:numCache>
                <c:formatCode>General</c:formatCode>
                <c:ptCount val="5"/>
                <c:pt idx="0">
                  <c:v>16.059999999999999</c:v>
                </c:pt>
                <c:pt idx="1">
                  <c:v>19.920000000000002</c:v>
                </c:pt>
                <c:pt idx="2">
                  <c:v>31.71</c:v>
                </c:pt>
                <c:pt idx="3">
                  <c:v>18.09</c:v>
                </c:pt>
                <c:pt idx="4">
                  <c:v>14.23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D9B3-4339-ABCB-454C7A1CF177}"/>
            </c:ext>
          </c:extLst>
        </c:ser>
        <c:ser>
          <c:idx val="2"/>
          <c:order val="2"/>
          <c:tx>
            <c:strRef>
              <c:f>Lapas1!$D$1</c:f>
              <c:strCache>
                <c:ptCount val="1"/>
                <c:pt idx="0">
                  <c:v>2022-2023m.m.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1.1204896981118425E-3"/>
                  <c:y val="-5.85093098423182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E23-465D-95C1-4548061D203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Lapas1!$D$2:$D$6</c:f>
              <c:numCache>
                <c:formatCode>General</c:formatCode>
                <c:ptCount val="5"/>
                <c:pt idx="0">
                  <c:v>22.52</c:v>
                </c:pt>
                <c:pt idx="1">
                  <c:v>17.14</c:v>
                </c:pt>
                <c:pt idx="2">
                  <c:v>30.1</c:v>
                </c:pt>
                <c:pt idx="3">
                  <c:v>16.47</c:v>
                </c:pt>
                <c:pt idx="4">
                  <c:v>13.78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D9B3-4339-ABCB-454C7A1CF177}"/>
            </c:ext>
          </c:extLst>
        </c:ser>
        <c:ser>
          <c:idx val="3"/>
          <c:order val="3"/>
          <c:tx>
            <c:strRef>
              <c:f>Lapas1!$E$1</c:f>
              <c:strCache>
                <c:ptCount val="1"/>
                <c:pt idx="0">
                  <c:v>2023-2024m.m.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lt-LT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Lapas1!$A$2:$A$6</c:f>
              <c:strCache>
                <c:ptCount val="5"/>
                <c:pt idx="0">
                  <c:v>Labai žemas</c:v>
                </c:pt>
                <c:pt idx="1">
                  <c:v>Žemas</c:v>
                </c:pt>
                <c:pt idx="2">
                  <c:v>Vidutinis</c:v>
                </c:pt>
                <c:pt idx="3">
                  <c:v>Aukštas</c:v>
                </c:pt>
                <c:pt idx="4">
                  <c:v>Labai aukštas</c:v>
                </c:pt>
              </c:strCache>
            </c:strRef>
          </c:cat>
          <c:val>
            <c:numRef>
              <c:f>Lapas1!$E$2:$E$6</c:f>
              <c:numCache>
                <c:formatCode>General</c:formatCode>
                <c:ptCount val="5"/>
                <c:pt idx="0">
                  <c:v>47.3</c:v>
                </c:pt>
                <c:pt idx="1">
                  <c:v>14.2</c:v>
                </c:pt>
                <c:pt idx="2">
                  <c:v>18.5</c:v>
                </c:pt>
                <c:pt idx="3">
                  <c:v>10.6</c:v>
                </c:pt>
                <c:pt idx="4">
                  <c:v>9.5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4EB-4AFF-88F4-01C89E483BE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56667560"/>
        <c:axId val="356667232"/>
      </c:barChart>
      <c:catAx>
        <c:axId val="3566675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lt-LT"/>
          </a:p>
        </c:txPr>
        <c:crossAx val="356667232"/>
        <c:crosses val="autoZero"/>
        <c:auto val="1"/>
        <c:lblAlgn val="ctr"/>
        <c:lblOffset val="100"/>
        <c:noMultiLvlLbl val="0"/>
      </c:catAx>
      <c:valAx>
        <c:axId val="3566672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t-LT"/>
          </a:p>
        </c:txPr>
        <c:crossAx val="356667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r"/>
      <c:layout>
        <c:manualLayout>
          <c:xMode val="edge"/>
          <c:yMode val="edge"/>
          <c:x val="0.78715242798721763"/>
          <c:y val="4.3374139177025234E-2"/>
          <c:w val="0.16135788509240431"/>
          <c:h val="0.32102873895325568"/>
        </c:manualLayout>
      </c:layout>
      <c:overlay val="1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t-LT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t-LT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EB216F1-A487-6141-BE73-BCFF633BBA8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7240BD-A6DB-4145-986F-074A06A3D9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21266F-4811-5249-8447-4BBF36FA167B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802BCE-7367-F749-AF14-3EA6EF445FA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3B901A8-DB78-7B42-9AF4-8323B01EBE0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1968F4-68D2-F24D-B6E5-49781D30C96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030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508B3B-7D1A-2944-891A-746EFB2446D5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6331CC-8A06-6844-B66C-D2205B6DB5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2527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6331CC-8A06-6844-B66C-D2205B6DB55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7952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36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255972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34107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58694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49188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669227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D6331CC-8A06-6844-B66C-D2205B6DB55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0988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6943344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71F221-997F-ED49-809C-691CF821C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1704110"/>
            <a:ext cx="10674096" cy="2898244"/>
          </a:xfrm>
        </p:spPr>
        <p:txBody>
          <a:bodyPr anchor="b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chemeClr val="bg1"/>
                </a:solidFill>
              </a:defRPr>
            </a:lvl1pPr>
          </a:lstStyle>
          <a:p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Title name sit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amet</a:t>
            </a:r>
            <a:endParaRPr lang="en-GB" cap="all" dirty="0">
              <a:latin typeface="Rando" pitchFamily="2" charset="77"/>
              <a:ea typeface="+mj-ea"/>
              <a:cs typeface="Rando" pitchFamily="2" charset="77"/>
            </a:endParaRPr>
          </a:p>
          <a:p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dolor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delenit</a:t>
            </a:r>
            <a:r>
              <a:rPr lang="en-GB" cap="all" dirty="0">
                <a:latin typeface="Rando" pitchFamily="2" charset="77"/>
                <a:ea typeface="+mj-ea"/>
                <a:cs typeface="Rando" pitchFamily="2" charset="77"/>
              </a:rPr>
              <a:t> </a:t>
            </a:r>
            <a:r>
              <a:rPr lang="en-GB" cap="all" dirty="0" err="1">
                <a:latin typeface="Rando" pitchFamily="2" charset="77"/>
                <a:ea typeface="+mj-ea"/>
                <a:cs typeface="Rando" pitchFamily="2" charset="77"/>
              </a:rPr>
              <a:t>augue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51171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980237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119D824D-901D-534F-A3DF-45E978844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6018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E252206-42D5-D847-BE35-DDBBCC0E17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6019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E8F16DF9-0B8E-B844-81F8-8A49EAC0303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2"/>
            <a:ext cx="5078009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Footer Placeholder 3">
            <a:extLst>
              <a:ext uri="{FF2B5EF4-FFF2-40B4-BE49-F238E27FC236}">
                <a16:creationId xmlns:a16="http://schemas.microsoft.com/office/drawing/2014/main" id="{659ACDB6-E28F-7640-AB17-4ACE9C3138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</p:spTree>
    <p:extLst>
      <p:ext uri="{BB962C8B-B14F-4D97-AF65-F5344CB8AC3E}">
        <p14:creationId xmlns:p14="http://schemas.microsoft.com/office/powerpoint/2010/main" val="3620352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538886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5389563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377749F-8390-E243-ADCB-58126340A34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972300" y="0"/>
            <a:ext cx="5219700" cy="6858000"/>
          </a:xfrm>
          <a:prstGeom prst="rect">
            <a:avLst/>
          </a:prstGeom>
        </p:spPr>
      </p:pic>
      <p:sp>
        <p:nvSpPr>
          <p:cNvPr id="11" name="Footer Placeholder 3">
            <a:extLst>
              <a:ext uri="{FF2B5EF4-FFF2-40B4-BE49-F238E27FC236}">
                <a16:creationId xmlns:a16="http://schemas.microsoft.com/office/drawing/2014/main" id="{CA5C77E7-B9F8-4E40-BB44-C84CB6A90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ECA13886-5608-4848-ABA7-8B1690CF97C7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5320" y="3036271"/>
            <a:ext cx="5085723" cy="308066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1155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33794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Title name lorem </a:t>
            </a:r>
            <a:r>
              <a:rPr lang="en-GB" dirty="0" err="1"/>
              <a:t>laoreet</a:t>
            </a:r>
            <a:r>
              <a:rPr lang="en-GB" dirty="0"/>
              <a:t> 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ipsum long</a:t>
            </a:r>
            <a:endParaRPr lang="en-US" dirty="0"/>
          </a:p>
        </p:txBody>
      </p:sp>
      <p:sp>
        <p:nvSpPr>
          <p:cNvPr id="3" name="Table Placeholder 2">
            <a:extLst>
              <a:ext uri="{FF2B5EF4-FFF2-40B4-BE49-F238E27FC236}">
                <a16:creationId xmlns:a16="http://schemas.microsoft.com/office/drawing/2014/main" id="{514FC6B4-6C83-694F-ABD9-039F4F7B971D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655639" y="2327275"/>
            <a:ext cx="10337944" cy="35544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  <p:sp>
        <p:nvSpPr>
          <p:cNvPr id="15" name="Footer Placeholder 3">
            <a:extLst>
              <a:ext uri="{FF2B5EF4-FFF2-40B4-BE49-F238E27FC236}">
                <a16:creationId xmlns:a16="http://schemas.microsoft.com/office/drawing/2014/main" id="{1CB6C9A1-E5D3-004F-B30C-FD7B186EA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7" name="Slide Number Placeholder 4">
            <a:extLst>
              <a:ext uri="{FF2B5EF4-FFF2-40B4-BE49-F238E27FC236}">
                <a16:creationId xmlns:a16="http://schemas.microsoft.com/office/drawing/2014/main" id="{1C05F0C5-5E0E-0541-9928-23C9A7295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8556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FB564B1B-61ED-C442-86AB-4C2AF1E53F6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78598"/>
            <a:ext cx="3408240" cy="1330037"/>
          </a:xfrm>
        </p:spPr>
        <p:txBody>
          <a:bodyPr>
            <a:normAutofit/>
          </a:bodyPr>
          <a:lstStyle>
            <a:lvl1pPr marL="0" indent="0" algn="l">
              <a:buNone/>
              <a:defRPr sz="1800" b="0" i="0">
                <a:solidFill>
                  <a:schemeClr val="bg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Phone: (8 46) 39 8908</a:t>
            </a:r>
          </a:p>
          <a:p>
            <a:r>
              <a:rPr lang="en-US" dirty="0"/>
              <a:t>Email: </a:t>
            </a:r>
            <a:r>
              <a:rPr lang="en-US" dirty="0" err="1"/>
              <a:t>informacija@ku.lt</a:t>
            </a:r>
            <a:endParaRPr lang="en-US" dirty="0"/>
          </a:p>
          <a:p>
            <a:r>
              <a:rPr lang="en-US" dirty="0"/>
              <a:t>Web: </a:t>
            </a:r>
            <a:r>
              <a:rPr lang="en-US" dirty="0" err="1"/>
              <a:t>ku.lt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B948F23E-95A5-D34A-AE4F-61DCCD2D3A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238129" y="4969560"/>
            <a:ext cx="4593360" cy="1330037"/>
          </a:xfrm>
        </p:spPr>
        <p:txBody>
          <a:bodyPr>
            <a:noAutofit/>
          </a:bodyPr>
          <a:lstStyle>
            <a:lvl1pPr marL="0" indent="0">
              <a:buNone/>
              <a:defRPr sz="1800" b="0" i="0">
                <a:solidFill>
                  <a:srgbClr val="FFFFFF"/>
                </a:solidFill>
                <a:latin typeface="Space Grotesk Medium" pitchFamily="2" charset="77"/>
              </a:defRPr>
            </a:lvl1pPr>
            <a:lvl2pPr marL="457200" indent="0">
              <a:buNone/>
              <a:defRPr sz="2000">
                <a:solidFill>
                  <a:srgbClr val="FFFFFF"/>
                </a:solidFill>
              </a:defRPr>
            </a:lvl2pPr>
            <a:lvl3pPr marL="914400" indent="0">
              <a:buNone/>
              <a:defRPr sz="2000">
                <a:solidFill>
                  <a:srgbClr val="FFFFFF"/>
                </a:solidFill>
              </a:defRPr>
            </a:lvl3pPr>
            <a:lvl4pPr marL="1371600" indent="0">
              <a:buNone/>
              <a:defRPr sz="2000">
                <a:solidFill>
                  <a:srgbClr val="FFFFFF"/>
                </a:solidFill>
              </a:defRPr>
            </a:lvl4pPr>
            <a:lvl5pPr marL="1828800" indent="0">
              <a:buNone/>
              <a:defRPr sz="2000">
                <a:solidFill>
                  <a:srgbClr val="FFFFFF"/>
                </a:solidFill>
              </a:defRPr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2E34D1"/>
              </a:buClr>
              <a:buSzPct val="130000"/>
              <a:buFont typeface="System Font Regular"/>
              <a:buNone/>
              <a:tabLst/>
              <a:defRPr/>
            </a:pPr>
            <a:r>
              <a:rPr lang="lt-LT" dirty="0"/>
              <a:t>Klaipėdos universiteto miestelis</a:t>
            </a:r>
          </a:p>
          <a:p>
            <a:r>
              <a:rPr lang="en-US" dirty="0" err="1"/>
              <a:t>Herkaus</a:t>
            </a:r>
            <a:r>
              <a:rPr lang="en-US" dirty="0"/>
              <a:t> </a:t>
            </a:r>
            <a:r>
              <a:rPr lang="en-US" dirty="0" err="1"/>
              <a:t>Manto</a:t>
            </a:r>
            <a:r>
              <a:rPr lang="en-US" dirty="0"/>
              <a:t> g. </a:t>
            </a:r>
          </a:p>
          <a:p>
            <a:r>
              <a:rPr lang="en-US" dirty="0"/>
              <a:t>84</a:t>
            </a:r>
            <a:r>
              <a:rPr lang="lt-LT" dirty="0"/>
              <a:t>92294, Klaipėda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09384C7A-DF3F-4A43-8DD4-55607F417E1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175" y="2465593"/>
            <a:ext cx="10646664" cy="1926813"/>
          </a:xfr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500">
                <a:solidFill>
                  <a:srgbClr val="FFFFFF"/>
                </a:solidFill>
              </a:defRPr>
            </a:lvl1pPr>
          </a:lstStyle>
          <a:p>
            <a:r>
              <a:rPr lang="lt-LT" cap="all" dirty="0">
                <a:latin typeface="Rando" pitchFamily="2" charset="77"/>
                <a:ea typeface="+mj-ea"/>
                <a:cs typeface="Rando" pitchFamily="2" charset="77"/>
              </a:rPr>
              <a:t>Ačiū už dėmesį.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4174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305397-1F87-F14A-ACB1-BA54218D20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518648" cy="3629764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 dirty="0" err="1"/>
              <a:t>SubTitle</a:t>
            </a:r>
            <a:r>
              <a:rPr lang="en-GB" dirty="0"/>
              <a:t> name sit </a:t>
            </a:r>
            <a:r>
              <a:rPr lang="en-GB" dirty="0" err="1"/>
              <a:t>amet</a:t>
            </a:r>
            <a:br>
              <a:rPr lang="en-GB" dirty="0"/>
            </a:br>
            <a:r>
              <a:rPr lang="en-GB" dirty="0" err="1"/>
              <a:t>dolor</a:t>
            </a:r>
            <a:r>
              <a:rPr lang="en-GB" dirty="0"/>
              <a:t> </a:t>
            </a:r>
            <a:r>
              <a:rPr lang="en-GB" dirty="0" err="1"/>
              <a:t>delenit</a:t>
            </a:r>
            <a:r>
              <a:rPr lang="en-GB" dirty="0"/>
              <a:t> </a:t>
            </a:r>
            <a:r>
              <a:rPr lang="en-GB" dirty="0" err="1"/>
              <a:t>augue</a:t>
            </a:r>
            <a:endParaRPr lang="en-US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034FD66A-C518-6449-9B72-E4F39E71634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46176" y="4999382"/>
            <a:ext cx="7821168" cy="1035658"/>
          </a:xfrm>
        </p:spPr>
        <p:txBody>
          <a:bodyPr>
            <a:normAutofit/>
          </a:bodyPr>
          <a:lstStyle>
            <a:lvl1pPr marL="0" indent="0" algn="l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Short subtitle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endParaRPr lang="en-US" dirty="0"/>
          </a:p>
        </p:txBody>
      </p:sp>
      <p:sp>
        <p:nvSpPr>
          <p:cNvPr id="17" name="Footer Placeholder 3">
            <a:extLst>
              <a:ext uri="{FF2B5EF4-FFF2-40B4-BE49-F238E27FC236}">
                <a16:creationId xmlns:a16="http://schemas.microsoft.com/office/drawing/2014/main" id="{74B2D354-5C62-1546-905E-5EA0E7757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8" name="Slide Number Placeholder 4">
            <a:extLst>
              <a:ext uri="{FF2B5EF4-FFF2-40B4-BE49-F238E27FC236}">
                <a16:creationId xmlns:a16="http://schemas.microsoft.com/office/drawing/2014/main" id="{5807EA1C-0B7D-104F-BD2D-AD921CA79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05249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7080504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AECA5613-BBA8-3247-8C23-C6C11CB92AB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7080504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BBEAD1B-79C1-7644-925C-4BE866F2AED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10391331" cy="3080660"/>
          </a:xfrm>
        </p:spPr>
        <p:txBody>
          <a:bodyPr numCol="2" spcCol="684000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endParaRPr lang="en-GB" dirty="0"/>
          </a:p>
          <a:p>
            <a:pPr lvl="0"/>
            <a:endParaRPr lang="en-GB" dirty="0"/>
          </a:p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 dolore magna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volutpat</a:t>
            </a:r>
            <a:r>
              <a:rPr lang="en-US" dirty="0"/>
              <a:t>. Ut </a:t>
            </a:r>
            <a:r>
              <a:rPr lang="en-US" dirty="0" err="1"/>
              <a:t>wisi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ad minim </a:t>
            </a:r>
            <a:r>
              <a:rPr lang="en-US" dirty="0" err="1"/>
              <a:t>veniam</a:t>
            </a:r>
            <a:r>
              <a:rPr lang="en-US" dirty="0"/>
              <a:t>,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nostrud</a:t>
            </a:r>
            <a:r>
              <a:rPr lang="en-US" dirty="0"/>
              <a:t> </a:t>
            </a:r>
            <a:r>
              <a:rPr lang="en-US" dirty="0" err="1"/>
              <a:t>exerci</a:t>
            </a:r>
            <a:r>
              <a:rPr lang="en-US" dirty="0"/>
              <a:t> </a:t>
            </a:r>
            <a:r>
              <a:rPr lang="en-US" dirty="0" err="1"/>
              <a:t>tation</a:t>
            </a:r>
            <a:r>
              <a:rPr lang="en-US" dirty="0"/>
              <a:t> </a:t>
            </a:r>
            <a:r>
              <a:rPr lang="en-US" dirty="0" err="1"/>
              <a:t>ullamcorper</a:t>
            </a:r>
            <a:r>
              <a:rPr lang="en-US" dirty="0"/>
              <a:t>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nisl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aliquip</a:t>
            </a:r>
            <a:r>
              <a:rPr lang="en-US" dirty="0"/>
              <a:t> ex </a:t>
            </a:r>
            <a:r>
              <a:rPr lang="en-US" dirty="0" err="1"/>
              <a:t>ea</a:t>
            </a:r>
            <a:r>
              <a:rPr lang="en-US" dirty="0"/>
              <a:t>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consequat</a:t>
            </a:r>
            <a:r>
              <a:rPr lang="en-US" dirty="0"/>
              <a:t>. 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consectetuer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diam </a:t>
            </a:r>
            <a:r>
              <a:rPr lang="en-US" dirty="0" err="1"/>
              <a:t>nonummy</a:t>
            </a:r>
            <a:r>
              <a:rPr lang="en-US" dirty="0"/>
              <a:t> </a:t>
            </a:r>
            <a:r>
              <a:rPr lang="en-US" dirty="0" err="1"/>
              <a:t>nibh</a:t>
            </a:r>
            <a:r>
              <a:rPr lang="en-US" dirty="0"/>
              <a:t> </a:t>
            </a:r>
            <a:r>
              <a:rPr lang="en-US" dirty="0" err="1"/>
              <a:t>euismod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laoreet</a:t>
            </a:r>
            <a:r>
              <a:rPr lang="en-US" dirty="0"/>
              <a:t>.  </a:t>
            </a:r>
          </a:p>
        </p:txBody>
      </p:sp>
      <p:sp>
        <p:nvSpPr>
          <p:cNvPr id="20" name="Footer Placeholder 3">
            <a:extLst>
              <a:ext uri="{FF2B5EF4-FFF2-40B4-BE49-F238E27FC236}">
                <a16:creationId xmlns:a16="http://schemas.microsoft.com/office/drawing/2014/main" id="{AB665C60-CFE9-6C4F-849D-5F21A322F4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1" name="Slide Number Placeholder 4">
            <a:extLst>
              <a:ext uri="{FF2B5EF4-FFF2-40B4-BE49-F238E27FC236}">
                <a16:creationId xmlns:a16="http://schemas.microsoft.com/office/drawing/2014/main" id="{5E9E9118-CA02-1A46-BF34-27EEA11457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07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5F5F7C9D-B18B-DB44-B48A-087CF275FE5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16040" y="2279800"/>
            <a:ext cx="475862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FC9A1E51-B952-2D43-9A5E-C1619A32669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15341" y="3036272"/>
            <a:ext cx="4758627" cy="3080659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3C3CE9EE-5F09-D847-95F9-1179A60D71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21" name="Footer Placeholder 3">
            <a:extLst>
              <a:ext uri="{FF2B5EF4-FFF2-40B4-BE49-F238E27FC236}">
                <a16:creationId xmlns:a16="http://schemas.microsoft.com/office/drawing/2014/main" id="{EBEF01F2-4A47-074E-9A98-1AB491A6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2" name="Slide Number Placeholder 4">
            <a:extLst>
              <a:ext uri="{FF2B5EF4-FFF2-40B4-BE49-F238E27FC236}">
                <a16:creationId xmlns:a16="http://schemas.microsoft.com/office/drawing/2014/main" id="{13C932D9-9C52-AA46-9D45-4CFE4F24C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23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5321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4622" y="3172698"/>
            <a:ext cx="3184460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117DD34E-063D-3544-8558-07E6B7496FC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303427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9ACEB0C-0E5A-E84E-98DC-0866BA5F9A10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02727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772D5925-2ACA-B14E-9384-DC6451D6E85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952233" y="2279800"/>
            <a:ext cx="3185160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dolore magna</a:t>
            </a:r>
          </a:p>
        </p:txBody>
      </p:sp>
      <p:sp>
        <p:nvSpPr>
          <p:cNvPr id="17" name="Text Placeholder 7">
            <a:extLst>
              <a:ext uri="{FF2B5EF4-FFF2-40B4-BE49-F238E27FC236}">
                <a16:creationId xmlns:a16="http://schemas.microsoft.com/office/drawing/2014/main" id="{8A5CEC0E-7A24-7846-9AD5-63784A7ECFB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51533" y="3172698"/>
            <a:ext cx="3185161" cy="294423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8" name="Footer Placeholder 3">
            <a:extLst>
              <a:ext uri="{FF2B5EF4-FFF2-40B4-BE49-F238E27FC236}">
                <a16:creationId xmlns:a16="http://schemas.microsoft.com/office/drawing/2014/main" id="{388E1294-6D5F-3943-8D82-D6CD173B4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E09680DF-DA23-5446-B0D4-85C80DD5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2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bg>
      <p:bgPr>
        <a:solidFill>
          <a:srgbClr val="2E34D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9BAFD4-14C8-DF4F-9B7E-EC9E4551AEA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10994136" cy="5037940"/>
          </a:xfrm>
        </p:spPr>
        <p:txBody>
          <a:bodyPr anchor="ctr"/>
          <a:lstStyle>
            <a:lvl1pPr>
              <a:defRPr sz="6000">
                <a:solidFill>
                  <a:srgbClr val="FFFFFF"/>
                </a:solidFill>
              </a:defRPr>
            </a:lvl1pPr>
          </a:lstStyle>
          <a:p>
            <a:r>
              <a:rPr lang="en-GB" dirty="0"/>
              <a:t>„Lorem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“</a:t>
            </a:r>
            <a:endParaRPr lang="en-US" dirty="0"/>
          </a:p>
        </p:txBody>
      </p:sp>
      <p:sp>
        <p:nvSpPr>
          <p:cNvPr id="13" name="Footer Placeholder 3">
            <a:extLst>
              <a:ext uri="{FF2B5EF4-FFF2-40B4-BE49-F238E27FC236}">
                <a16:creationId xmlns:a16="http://schemas.microsoft.com/office/drawing/2014/main" id="{B4ECD8BB-E8B8-A642-86E4-03FB3C475C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DAF5DAD8-2FAC-EF41-8DF8-A00100F85B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506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0AB1C8D-7566-9843-86C1-6B7F315F8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77AF236E-908C-7449-B554-6BA2C4A6509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59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DCA5614-4765-F541-AA05-8DC729D23044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0" y="0"/>
            <a:ext cx="5211763" cy="6858000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52AB1442-B251-F64D-BE4D-A87573ADD2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008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pater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D62BA00-DF4C-C442-9442-DCB113D6A9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5226050" cy="68580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DAAB076-4FC2-794D-BDFA-71B64573BE9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5999" y="741068"/>
            <a:ext cx="5078009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8A457828-4A46-C645-8FE1-7935672FFAE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00" y="2279800"/>
            <a:ext cx="5078667" cy="732907"/>
          </a:xfrm>
        </p:spPr>
        <p:txBody>
          <a:bodyPr>
            <a:normAutofit/>
          </a:bodyPr>
          <a:lstStyle>
            <a:lvl1pPr marL="0" indent="0">
              <a:buNone/>
              <a:defRPr sz="2000" b="0" i="0">
                <a:solidFill>
                  <a:srgbClr val="2E34D1"/>
                </a:solidFill>
                <a:latin typeface="Space Grotesk Medium" pitchFamily="2" charset="77"/>
              </a:defRPr>
            </a:lvl1pPr>
          </a:lstStyle>
          <a:p>
            <a:pPr lvl="0"/>
            <a:r>
              <a:rPr lang="en-US" dirty="0"/>
              <a:t>Short subtitle dolor sit </a:t>
            </a:r>
            <a:r>
              <a:rPr lang="en-US" dirty="0" err="1"/>
              <a:t>amet</a:t>
            </a:r>
            <a:endParaRPr lang="en-US" dirty="0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C48C7443-5B90-2E42-8A23-6C51F3D0BA6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5301" y="3036272"/>
            <a:ext cx="5078667" cy="308066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/>
              <a:t>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 dolore magna </a:t>
            </a:r>
            <a:r>
              <a:rPr lang="en-GB" dirty="0" err="1"/>
              <a:t>aliquam</a:t>
            </a:r>
            <a:r>
              <a:rPr lang="en-GB" dirty="0"/>
              <a:t> </a:t>
            </a:r>
            <a:r>
              <a:rPr lang="en-GB" dirty="0" err="1"/>
              <a:t>erat</a:t>
            </a:r>
            <a:r>
              <a:rPr lang="en-GB" dirty="0"/>
              <a:t> </a:t>
            </a:r>
            <a:r>
              <a:rPr lang="en-GB" dirty="0" err="1"/>
              <a:t>volutpat</a:t>
            </a:r>
            <a:r>
              <a:rPr lang="en-GB" dirty="0"/>
              <a:t>. Ut </a:t>
            </a:r>
            <a:r>
              <a:rPr lang="en-GB" dirty="0" err="1"/>
              <a:t>wisi</a:t>
            </a:r>
            <a:r>
              <a:rPr lang="en-GB" dirty="0"/>
              <a:t> </a:t>
            </a:r>
            <a:r>
              <a:rPr lang="en-GB" dirty="0" err="1"/>
              <a:t>enim</a:t>
            </a:r>
            <a:r>
              <a:rPr lang="en-GB" dirty="0"/>
              <a:t> ad minim </a:t>
            </a:r>
            <a:r>
              <a:rPr lang="en-GB" dirty="0" err="1"/>
              <a:t>veniam</a:t>
            </a:r>
            <a:r>
              <a:rPr lang="en-GB" dirty="0"/>
              <a:t>, </a:t>
            </a:r>
            <a:r>
              <a:rPr lang="en-GB" dirty="0" err="1"/>
              <a:t>quis</a:t>
            </a:r>
            <a:r>
              <a:rPr lang="en-GB" dirty="0"/>
              <a:t> </a:t>
            </a:r>
            <a:r>
              <a:rPr lang="en-GB" dirty="0" err="1"/>
              <a:t>nostrud</a:t>
            </a:r>
            <a:r>
              <a:rPr lang="en-GB" dirty="0"/>
              <a:t> </a:t>
            </a:r>
            <a:r>
              <a:rPr lang="en-GB" dirty="0" err="1"/>
              <a:t>exerci</a:t>
            </a:r>
            <a:r>
              <a:rPr lang="en-GB" dirty="0"/>
              <a:t> </a:t>
            </a:r>
            <a:r>
              <a:rPr lang="en-GB" dirty="0" err="1"/>
              <a:t>tation</a:t>
            </a:r>
            <a:r>
              <a:rPr lang="en-GB" dirty="0"/>
              <a:t> </a:t>
            </a:r>
            <a:r>
              <a:rPr lang="en-GB" dirty="0" err="1"/>
              <a:t>ullamcorper</a:t>
            </a:r>
            <a:r>
              <a:rPr lang="en-GB" dirty="0"/>
              <a:t> </a:t>
            </a:r>
            <a:r>
              <a:rPr lang="en-GB" dirty="0" err="1"/>
              <a:t>suscipit</a:t>
            </a:r>
            <a:r>
              <a:rPr lang="en-GB" dirty="0"/>
              <a:t> </a:t>
            </a:r>
            <a:r>
              <a:rPr lang="en-GB" dirty="0" err="1"/>
              <a:t>lobortis</a:t>
            </a:r>
            <a:r>
              <a:rPr lang="en-GB" dirty="0"/>
              <a:t> </a:t>
            </a:r>
            <a:r>
              <a:rPr lang="en-GB" dirty="0" err="1"/>
              <a:t>nisl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aliquip</a:t>
            </a:r>
            <a:r>
              <a:rPr lang="en-GB" dirty="0"/>
              <a:t> ex </a:t>
            </a:r>
            <a:r>
              <a:rPr lang="en-GB" dirty="0" err="1"/>
              <a:t>ea</a:t>
            </a:r>
            <a:r>
              <a:rPr lang="en-GB" dirty="0"/>
              <a:t> </a:t>
            </a:r>
            <a:r>
              <a:rPr lang="en-GB" dirty="0" err="1"/>
              <a:t>commodo</a:t>
            </a:r>
            <a:r>
              <a:rPr lang="en-GB" dirty="0"/>
              <a:t> </a:t>
            </a:r>
            <a:r>
              <a:rPr lang="en-GB" dirty="0" err="1"/>
              <a:t>consequat</a:t>
            </a:r>
            <a:r>
              <a:rPr lang="en-GB" dirty="0"/>
              <a:t>. Lorem ipsum </a:t>
            </a:r>
            <a:r>
              <a:rPr lang="en-GB" dirty="0" err="1"/>
              <a:t>dolor</a:t>
            </a:r>
            <a:r>
              <a:rPr lang="en-GB" dirty="0"/>
              <a:t> sit </a:t>
            </a:r>
            <a:r>
              <a:rPr lang="en-GB" dirty="0" err="1"/>
              <a:t>amet</a:t>
            </a:r>
            <a:r>
              <a:rPr lang="en-GB" dirty="0"/>
              <a:t>, </a:t>
            </a:r>
            <a:r>
              <a:rPr lang="en-GB" dirty="0" err="1"/>
              <a:t>consectetuer</a:t>
            </a:r>
            <a:r>
              <a:rPr lang="en-GB" dirty="0"/>
              <a:t> </a:t>
            </a:r>
            <a:r>
              <a:rPr lang="en-GB" dirty="0" err="1"/>
              <a:t>adipiscing</a:t>
            </a:r>
            <a:r>
              <a:rPr lang="en-GB" dirty="0"/>
              <a:t> </a:t>
            </a:r>
            <a:r>
              <a:rPr lang="en-GB" dirty="0" err="1"/>
              <a:t>elit</a:t>
            </a:r>
            <a:r>
              <a:rPr lang="en-GB" dirty="0"/>
              <a:t>, </a:t>
            </a:r>
            <a:r>
              <a:rPr lang="en-GB" dirty="0" err="1"/>
              <a:t>sed</a:t>
            </a:r>
            <a:r>
              <a:rPr lang="en-GB" dirty="0"/>
              <a:t> </a:t>
            </a:r>
            <a:r>
              <a:rPr lang="en-GB" dirty="0" err="1"/>
              <a:t>diam</a:t>
            </a:r>
            <a:r>
              <a:rPr lang="en-GB" dirty="0"/>
              <a:t> </a:t>
            </a:r>
            <a:r>
              <a:rPr lang="en-GB" dirty="0" err="1"/>
              <a:t>nonummy</a:t>
            </a:r>
            <a:r>
              <a:rPr lang="en-GB" dirty="0"/>
              <a:t> </a:t>
            </a:r>
            <a:r>
              <a:rPr lang="en-GB" dirty="0" err="1"/>
              <a:t>nibh</a:t>
            </a:r>
            <a:r>
              <a:rPr lang="en-GB" dirty="0"/>
              <a:t> </a:t>
            </a:r>
            <a:r>
              <a:rPr lang="en-GB" dirty="0" err="1"/>
              <a:t>euismod</a:t>
            </a:r>
            <a:r>
              <a:rPr lang="en-GB" dirty="0"/>
              <a:t> </a:t>
            </a:r>
            <a:r>
              <a:rPr lang="en-GB" dirty="0" err="1"/>
              <a:t>tincidunt</a:t>
            </a:r>
            <a:r>
              <a:rPr lang="en-GB" dirty="0"/>
              <a:t> </a:t>
            </a:r>
            <a:r>
              <a:rPr lang="en-GB" dirty="0" err="1"/>
              <a:t>ut</a:t>
            </a:r>
            <a:r>
              <a:rPr lang="en-GB" dirty="0"/>
              <a:t> </a:t>
            </a:r>
            <a:r>
              <a:rPr lang="en-GB" dirty="0" err="1"/>
              <a:t>laoreet</a:t>
            </a:r>
            <a:r>
              <a:rPr lang="en-GB" dirty="0"/>
              <a:t>.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33B3858C-63E1-C14A-8F32-CD43F89D82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2586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ho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0186D-5EF2-DD40-A2FB-CDB3477244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320" y="741068"/>
            <a:ext cx="6832568" cy="1262507"/>
          </a:xfrm>
        </p:spPr>
        <p:txBody>
          <a:bodyPr/>
          <a:lstStyle>
            <a:lvl1pPr>
              <a:defRPr sz="4000"/>
            </a:lvl1pPr>
          </a:lstStyle>
          <a:p>
            <a:r>
              <a:rPr lang="en-GB" dirty="0"/>
              <a:t>Subtitle name</a:t>
            </a:r>
            <a:br>
              <a:rPr lang="en-GB" dirty="0"/>
            </a:br>
            <a:r>
              <a:rPr lang="en-GB" dirty="0"/>
              <a:t>lorem ipsum long</a:t>
            </a:r>
            <a:endParaRPr lang="en-US" dirty="0"/>
          </a:p>
        </p:txBody>
      </p:sp>
      <p:sp>
        <p:nvSpPr>
          <p:cNvPr id="13" name="Text Placeholder 7">
            <a:extLst>
              <a:ext uri="{FF2B5EF4-FFF2-40B4-BE49-F238E27FC236}">
                <a16:creationId xmlns:a16="http://schemas.microsoft.com/office/drawing/2014/main" id="{0CE42AF1-7AD8-7A4F-8FB7-8B1CD6814BE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23616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450D8542-3CD8-FF48-AAF9-F542954DED0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36166" y="5249999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67DB947E-6E27-E14F-A73A-8F357BE9D73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2843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19" name="Text Placeholder 7">
            <a:extLst>
              <a:ext uri="{FF2B5EF4-FFF2-40B4-BE49-F238E27FC236}">
                <a16:creationId xmlns:a16="http://schemas.microsoft.com/office/drawing/2014/main" id="{27061E79-3994-6E40-8107-E0E018A5EF9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772843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0" name="Text Placeholder 7">
            <a:extLst>
              <a:ext uri="{FF2B5EF4-FFF2-40B4-BE49-F238E27FC236}">
                <a16:creationId xmlns:a16="http://schemas.microsoft.com/office/drawing/2014/main" id="{8FE3634C-5838-9144-8782-4B745801988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309520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1" name="Text Placeholder 7">
            <a:extLst>
              <a:ext uri="{FF2B5EF4-FFF2-40B4-BE49-F238E27FC236}">
                <a16:creationId xmlns:a16="http://schemas.microsoft.com/office/drawing/2014/main" id="{790DB474-A66C-8E41-A82E-11B2F75CCB3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09520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BF65707C-5733-B049-9ABB-BA2B09172A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905696" y="4884873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 Medium" pitchFamily="2" charset="77"/>
              </a:defRPr>
            </a:lvl1pPr>
          </a:lstStyle>
          <a:p>
            <a:pPr lvl="0"/>
            <a:r>
              <a:rPr lang="en-GB" dirty="0"/>
              <a:t>Name Surname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B236B4BD-18A5-8347-BCBC-5136C9798B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05696" y="5249998"/>
            <a:ext cx="2121313" cy="313932"/>
          </a:xfrm>
        </p:spPr>
        <p:txBody>
          <a:bodyPr>
            <a:spAutoFit/>
          </a:bodyPr>
          <a:lstStyle>
            <a:lvl1pPr marL="0" indent="0">
              <a:buNone/>
              <a:defRPr b="0" i="0">
                <a:latin typeface="Space Grotesk" pitchFamily="2" charset="77"/>
              </a:defRPr>
            </a:lvl1pPr>
          </a:lstStyle>
          <a:p>
            <a:pPr lvl="0"/>
            <a:r>
              <a:rPr lang="en-GB" dirty="0"/>
              <a:t>Position</a:t>
            </a: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4E79DDB3-EBDA-694E-8566-9F1BC6484E9D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120641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5">
            <a:extLst>
              <a:ext uri="{FF2B5EF4-FFF2-40B4-BE49-F238E27FC236}">
                <a16:creationId xmlns:a16="http://schemas.microsoft.com/office/drawing/2014/main" id="{25BA650A-C2AF-AE41-BE69-10260E3E6876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772843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5">
            <a:extLst>
              <a:ext uri="{FF2B5EF4-FFF2-40B4-BE49-F238E27FC236}">
                <a16:creationId xmlns:a16="http://schemas.microsoft.com/office/drawing/2014/main" id="{D8142567-A5C1-DC47-A690-040CEFB1AD41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6339270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6" name="Picture Placeholder 5">
            <a:extLst>
              <a:ext uri="{FF2B5EF4-FFF2-40B4-BE49-F238E27FC236}">
                <a16:creationId xmlns:a16="http://schemas.microsoft.com/office/drawing/2014/main" id="{D12546E0-2C18-F048-B922-908B2A35FCAE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05696" y="2551249"/>
            <a:ext cx="2151063" cy="2151062"/>
          </a:xfrm>
          <a:solidFill>
            <a:srgbClr val="8E96CD"/>
          </a:solidFill>
        </p:spPr>
        <p:txBody>
          <a:bodyPr anchor="ctr"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7" name="Footer Placeholder 3">
            <a:extLst>
              <a:ext uri="{FF2B5EF4-FFF2-40B4-BE49-F238E27FC236}">
                <a16:creationId xmlns:a16="http://schemas.microsoft.com/office/drawing/2014/main" id="{AFF9FBAA-AD5D-A44C-8273-DE1DD8FC4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212182"/>
            <a:ext cx="5760021" cy="344932"/>
          </a:xfrm>
        </p:spPr>
        <p:txBody>
          <a:bodyPr anchor="t"/>
          <a:lstStyle/>
          <a:p>
            <a:r>
              <a:rPr lang="en-US" dirty="0"/>
              <a:t>Presentation name</a:t>
            </a:r>
          </a:p>
        </p:txBody>
      </p:sp>
      <p:sp>
        <p:nvSpPr>
          <p:cNvPr id="28" name="Slide Number Placeholder 4">
            <a:extLst>
              <a:ext uri="{FF2B5EF4-FFF2-40B4-BE49-F238E27FC236}">
                <a16:creationId xmlns:a16="http://schemas.microsoft.com/office/drawing/2014/main" id="{356E5849-014B-044B-8DAB-E324C4D5D0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12182"/>
            <a:ext cx="475488" cy="365125"/>
          </a:xfrm>
        </p:spPr>
        <p:txBody>
          <a:bodyPr anchor="t"/>
          <a:lstStyle/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234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D1C32FF-65EB-0A49-B966-F80FFF6C08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46664" cy="19268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575F679-7423-3B4C-A754-9532BE3F12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497641"/>
            <a:ext cx="10646664" cy="35050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0236B-8E81-E942-83B4-17BE52BD40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21982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3A18A-24B4-9E40-80B1-0BEECEC88D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41664" y="62198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400" baseline="0">
                <a:solidFill>
                  <a:srgbClr val="8E96CD"/>
                </a:solidFill>
                <a:latin typeface="Space Grotesk" pitchFamily="2" charset="77"/>
              </a:defRPr>
            </a:lvl1pPr>
          </a:lstStyle>
          <a:p>
            <a:fld id="{53969381-6070-C14C-AC19-9F0CCB6EE0F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8422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7" r:id="rId3"/>
    <p:sldLayoutId id="2147483653" r:id="rId4"/>
    <p:sldLayoutId id="2147483658" r:id="rId5"/>
    <p:sldLayoutId id="2147483652" r:id="rId6"/>
    <p:sldLayoutId id="2147483651" r:id="rId7"/>
    <p:sldLayoutId id="2147483655" r:id="rId8"/>
    <p:sldLayoutId id="2147483659" r:id="rId9"/>
    <p:sldLayoutId id="2147483654" r:id="rId10"/>
    <p:sldLayoutId id="2147483656" r:id="rId11"/>
    <p:sldLayoutId id="2147483660" r:id="rId12"/>
    <p:sldLayoutId id="2147483661" r:id="rId1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000" kern="1200" cap="all" baseline="0">
          <a:solidFill>
            <a:srgbClr val="2E34D1"/>
          </a:solidFill>
          <a:latin typeface="Rando" pitchFamily="2" charset="77"/>
          <a:ea typeface="+mj-ea"/>
          <a:cs typeface="Rando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rgbClr val="2E34D1"/>
        </a:buClr>
        <a:buSzPct val="130000"/>
        <a:buFont typeface="System Font Regular"/>
        <a:buChar char="-"/>
        <a:defRPr sz="1560" kern="1200">
          <a:solidFill>
            <a:schemeClr val="tx1"/>
          </a:solidFill>
          <a:latin typeface="Space Grotesk" pitchFamily="2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76409" y="5315451"/>
            <a:ext cx="3065318" cy="84635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t-L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Visuomenės sveikatos specialistė Diana </a:t>
            </a:r>
            <a:r>
              <a:rPr lang="lt-L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Užgalienė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7" y="2838875"/>
            <a:ext cx="10964978" cy="2195583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lt-LT" sz="2800" b="1" dirty="0">
                <a:solidFill>
                  <a:srgbClr val="FFFFFF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K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laipėdos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miesto Uostamiesčio progimnazijos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mokinių profilaktinių sveikatos patikrinimų</a:t>
            </a:r>
          </a:p>
          <a:p>
            <a:pPr algn="ctr">
              <a:lnSpc>
                <a:spcPct val="150000"/>
              </a:lnSpc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2023-2024 </a:t>
            </a:r>
            <a:r>
              <a:rPr kumimoji="0" 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m.m</a:t>
            </a: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 duomenų analizė</a:t>
            </a:r>
            <a:br>
              <a:rPr kumimoji="0" lang="lt-LT" sz="3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en-GB" sz="3500" cap="all" dirty="0">
              <a:solidFill>
                <a:srgbClr val="F0A334"/>
              </a:solidFill>
              <a:latin typeface="Montserrat Medium" pitchFamily="2" charset="0"/>
              <a:ea typeface="+mj-ea"/>
              <a:cs typeface="Rando" pitchFamily="2" charset="77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915" y="280481"/>
            <a:ext cx="2454768" cy="555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146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36884"/>
            <a:ext cx="10337944" cy="1263317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MOKINIŲ pasiskirstymas pagal KMI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2024 </a:t>
            </a:r>
            <a:r>
              <a:rPr lang="lt-LT" altLang="lt-LT" sz="2400" b="1" cap="none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lt-LT" altLang="lt-LT" sz="28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10</a:t>
            </a:fld>
            <a:endParaRPr lang="en-US"/>
          </a:p>
        </p:txBody>
      </p:sp>
      <p:graphicFrame>
        <p:nvGraphicFramePr>
          <p:cNvPr id="12" name="Diagrama 11"/>
          <p:cNvGraphicFramePr/>
          <p:nvPr>
            <p:extLst>
              <p:ext uri="{D42A27DB-BD31-4B8C-83A1-F6EECF244321}">
                <p14:modId xmlns:p14="http://schemas.microsoft.com/office/powerpoint/2010/main" val="2235442702"/>
              </p:ext>
            </p:extLst>
          </p:nvPr>
        </p:nvGraphicFramePr>
        <p:xfrm>
          <a:off x="2032000" y="1395663"/>
          <a:ext cx="8128000" cy="47426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32818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B71CF02C-5189-4E35-8064-B3A69C476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19" y="354564"/>
            <a:ext cx="10338263" cy="927971"/>
          </a:xfrm>
        </p:spPr>
        <p:txBody>
          <a:bodyPr/>
          <a:lstStyle/>
          <a:p>
            <a:pPr algn="ctr"/>
            <a:r>
              <a:rPr lang="lt-LT" altLang="lt-LT" sz="28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 pasiskirstymas pagal KMI, </a:t>
            </a:r>
            <a:b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2020-2024 </a:t>
            </a:r>
            <a:r>
              <a:rPr lang="lt-LT" altLang="lt-LT" sz="2800" b="1" dirty="0" err="1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660033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660033"/>
              </a:solidFill>
            </a:endParaRPr>
          </a:p>
        </p:txBody>
      </p:sp>
      <p:sp>
        <p:nvSpPr>
          <p:cNvPr id="3" name="Lentelės vietos rezervavimo ženklas 2"/>
          <p:cNvSpPr>
            <a:spLocks noGrp="1"/>
          </p:cNvSpPr>
          <p:nvPr>
            <p:ph type="tbl" sz="quarter" idx="13"/>
          </p:nvPr>
        </p:nvSpPr>
        <p:spPr/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310F08EC-004E-4402-A6C0-94BBF858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5320" y="6391468"/>
            <a:ext cx="5760021" cy="427233"/>
          </a:xfrm>
        </p:spPr>
        <p:txBody>
          <a:bodyPr/>
          <a:lstStyle/>
          <a:p>
            <a:r>
              <a:rPr lang="lt-LT" altLang="lt-LT" sz="2000" i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Šaltinis: VSS IS</a:t>
            </a: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88869F13-6F17-4E67-890B-BA1DDB502F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173968" y="6208905"/>
            <a:ext cx="475488" cy="365125"/>
          </a:xfrm>
        </p:spPr>
        <p:txBody>
          <a:bodyPr/>
          <a:lstStyle/>
          <a:p>
            <a:fld id="{53969381-6070-C14C-AC19-9F0CCB6EE0F1}" type="slidenum">
              <a:rPr lang="en-US" smtClean="0"/>
              <a:pPr/>
              <a:t>11</a:t>
            </a:fld>
            <a:endParaRPr lang="en-US"/>
          </a:p>
        </p:txBody>
      </p:sp>
      <p:graphicFrame>
        <p:nvGraphicFramePr>
          <p:cNvPr id="8" name="Diagrama 7">
            <a:extLst>
              <a:ext uri="{FF2B5EF4-FFF2-40B4-BE49-F238E27FC236}">
                <a16:creationId xmlns:a16="http://schemas.microsoft.com/office/drawing/2014/main" id="{04EBA5BD-5682-41D1-B683-9938253061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12460795"/>
              </p:ext>
            </p:extLst>
          </p:nvPr>
        </p:nvGraphicFramePr>
        <p:xfrm>
          <a:off x="655319" y="1282535"/>
          <a:ext cx="11147905" cy="49296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808962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335280" y="2794898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FIZINIO LAVINIMO GRUPĖS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7139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7A799D80-5C3C-4D84-80E9-1FA3667CE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704" y="363682"/>
            <a:ext cx="10518648" cy="1037662"/>
          </a:xfrm>
        </p:spPr>
        <p:txBody>
          <a:bodyPr/>
          <a:lstStyle/>
          <a:p>
            <a:pPr algn="ctr"/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pasiskirstymas pagal fizinio ugdymo grupes 2020-2024 m.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EC68887A-438E-44F7-84F7-74E7B968D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5304" y="6353298"/>
            <a:ext cx="5760021" cy="344932"/>
          </a:xfrm>
        </p:spPr>
        <p:txBody>
          <a:bodyPr/>
          <a:lstStyle/>
          <a:p>
            <a:r>
              <a:rPr lang="lt-LT" sz="24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24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29D42C4F-D37D-45C8-9287-B43E455660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969381-6070-C14C-AC19-9F0CCB6EE0F1}" type="slidenum">
              <a:rPr kumimoji="0" 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8E96CD"/>
                </a:solidFill>
                <a:effectLst/>
                <a:uLnTx/>
                <a:uFillTx/>
                <a:latin typeface="Space Grotesk" pitchFamily="2" charset="77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rgbClr val="8E96CD"/>
              </a:solidFill>
              <a:effectLst/>
              <a:uLnTx/>
              <a:uFillTx/>
              <a:latin typeface="Space Grotesk" pitchFamily="2" charset="77"/>
              <a:ea typeface="+mn-ea"/>
              <a:cs typeface="+mn-cs"/>
            </a:endParaRPr>
          </a:p>
        </p:txBody>
      </p:sp>
      <p:graphicFrame>
        <p:nvGraphicFramePr>
          <p:cNvPr id="7" name="Turinio vietos rezervavimo ženklas 3">
            <a:extLst>
              <a:ext uri="{FF2B5EF4-FFF2-40B4-BE49-F238E27FC236}">
                <a16:creationId xmlns:a16="http://schemas.microsoft.com/office/drawing/2014/main" id="{78CF1E3F-5F11-407D-8ED2-FDD04B1A8E5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2876358"/>
              </p:ext>
            </p:extLst>
          </p:nvPr>
        </p:nvGraphicFramePr>
        <p:xfrm>
          <a:off x="798536" y="1140031"/>
          <a:ext cx="10850920" cy="5213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52905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3856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BŪKLĖ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02243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5C94A02-8450-4C63-901E-AA0FB5E80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83127" y="280693"/>
            <a:ext cx="12275127" cy="1091628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Mokiniai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turintys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sveikus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dantis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/202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lt-LT" sz="2800" b="1" cap="none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m.m.</a:t>
            </a:r>
            <a:r>
              <a:rPr lang="lt-LT" altLang="lt-LT" sz="2800" b="1" cap="none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/proc./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2D9DC9DA-20FE-4EA5-AADD-5C783ACF89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590" y="6384256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181F1B6E-E2DB-48B7-BA07-DBF72A4089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15</a:t>
            </a:fld>
            <a:endParaRPr lang="en-US"/>
          </a:p>
        </p:txBody>
      </p:sp>
      <p:graphicFrame>
        <p:nvGraphicFramePr>
          <p:cNvPr id="7" name="Content Placeholder 5">
            <a:extLst>
              <a:ext uri="{FF2B5EF4-FFF2-40B4-BE49-F238E27FC236}">
                <a16:creationId xmlns:a16="http://schemas.microsoft.com/office/drawing/2014/main" id="{467E9C3E-6B40-4A77-BD13-25497B7B107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9247488"/>
              </p:ext>
            </p:extLst>
          </p:nvPr>
        </p:nvGraphicFramePr>
        <p:xfrm>
          <a:off x="755576" y="1246909"/>
          <a:ext cx="10418392" cy="53303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360995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539" y="2761862"/>
            <a:ext cx="11334330" cy="3750906"/>
          </a:xfrm>
        </p:spPr>
        <p:txBody>
          <a:bodyPr>
            <a:normAutofit/>
          </a:bodyPr>
          <a:lstStyle/>
          <a:p>
            <a:endParaRPr lang="lt-LT" altLang="lt-LT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46176" y="252664"/>
            <a:ext cx="10964978" cy="915204"/>
          </a:xfrm>
        </p:spPr>
        <p:txBody>
          <a:bodyPr/>
          <a:lstStyle/>
          <a:p>
            <a:pPr algn="ctr"/>
            <a:r>
              <a:rPr lang="lt-LT" sz="2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2800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Mokinių dantų ir žandikaulių būklė 2020-2024m.m</a:t>
            </a:r>
            <a:r>
              <a:rPr kumimoji="0" lang="lt-LT" sz="2800" b="0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lt-LT" altLang="lt-LT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755780" y="2943723"/>
            <a:ext cx="8388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8" name="Antrinis pavadinima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/>
          </a:p>
        </p:txBody>
      </p:sp>
      <p:graphicFrame>
        <p:nvGraphicFramePr>
          <p:cNvPr id="9" name="Turinio vietos rezervavimo ženklas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91654102"/>
              </p:ext>
            </p:extLst>
          </p:nvPr>
        </p:nvGraphicFramePr>
        <p:xfrm>
          <a:off x="457199" y="1632858"/>
          <a:ext cx="11420669" cy="48799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9509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5D8568-8448-2740-89CC-8FE3774E3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755780" y="335903"/>
            <a:ext cx="11167515" cy="879454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Dantų ėduonies intensyvumo (</a:t>
            </a:r>
            <a:r>
              <a:rPr kumimoji="0" lang="en-US" alt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kpi+KPI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r>
              <a:rPr kumimoji="0" lang="en-US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indeks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o</a:t>
            </a:r>
            <a:r>
              <a:rPr kumimoji="0" lang="lt-LT" altLang="lt-LT" sz="2800" b="1" i="0" u="none" strike="noStrike" kern="1200" cap="none" spc="0" normalizeH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reikšmės pasiskirstymas</a:t>
            </a:r>
            <a:r>
              <a:rPr kumimoji="0" lang="en-US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</a:t>
            </a:r>
            <a:r>
              <a:rPr kumimoji="0" lang="en-US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20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-2024 </a:t>
            </a:r>
            <a:r>
              <a:rPr kumimoji="0" lang="lt-LT" altLang="lt-LT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m.m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</a:t>
            </a:r>
            <a:endParaRPr kumimoji="0" lang="lt-LT" altLang="lt-LT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2" name="Stačiakampis 1"/>
          <p:cNvSpPr/>
          <p:nvPr/>
        </p:nvSpPr>
        <p:spPr>
          <a:xfrm>
            <a:off x="755780" y="2943723"/>
            <a:ext cx="83882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</a:t>
            </a:r>
          </a:p>
        </p:txBody>
      </p:sp>
      <p:sp>
        <p:nvSpPr>
          <p:cNvPr id="3" name="Antrinis pavadinima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lt-LT" dirty="0"/>
          </a:p>
        </p:txBody>
      </p:sp>
      <p:graphicFrame>
        <p:nvGraphicFramePr>
          <p:cNvPr id="7" name="Turinio vietos rezervavimo ženklas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7151814"/>
              </p:ext>
            </p:extLst>
          </p:nvPr>
        </p:nvGraphicFramePr>
        <p:xfrm>
          <a:off x="543539" y="1539550"/>
          <a:ext cx="11187250" cy="43920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Stačiakampis 8"/>
          <p:cNvSpPr/>
          <p:nvPr/>
        </p:nvSpPr>
        <p:spPr>
          <a:xfrm>
            <a:off x="212586" y="6359233"/>
            <a:ext cx="177262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lt-LT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8093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Apibendrinimas</a:t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46628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• 20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4 m. profilaktiškai sveikatą pasitikrino 100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. mokinių. Dantų ir žandikaulių įvertinimą atliko 98 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mokinių. Įsigaliojus naujai Mokinio sveikatos pažymėjimo formai, nebenurodomi vaikų organų sistemų sutrikimai, bet šeimos gydytojas pateikia bendras arba specialiąsias rekomendacijas, kurių turi būti laikomasi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mokiniams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dalyvaujant ugdymo veikloje. 7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mokinių  nurodytos bendros, o 4,13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ų – specialiosios rekomendacijos. Sumažėjo mokinių, kuriems paskirtas pritaikytas maitinimas 0,4</a:t>
            </a:r>
            <a:r>
              <a:rPr lang="en-US" sz="2700" dirty="0"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 algn="just"/>
            <a:endParaRPr lang="lt-LT" sz="27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Palyginus 2020-2024m.m. mokinių KMI indeksą, reikšmingų skirtumų nestebima.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ų, turinčių mažą kūno svorį -11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turin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čių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antsvorį - 14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%,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turin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čių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nutukim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ą - 3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%.</a:t>
            </a:r>
            <a:endParaRPr lang="lt-LT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9387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A8DC2ED-70E4-435D-A114-1BAA3A72CB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495579"/>
            <a:ext cx="10337944" cy="470776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Apibendrinimas</a:t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62967E23-CE3C-4A52-96BF-F8EC904913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8B5605-C213-4EF6-9870-0E604483E106}"/>
              </a:ext>
            </a:extLst>
          </p:cNvPr>
          <p:cNvSpPr txBox="1"/>
          <p:nvPr/>
        </p:nvSpPr>
        <p:spPr>
          <a:xfrm>
            <a:off x="542544" y="1405246"/>
            <a:ext cx="11355047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7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20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 m.  98,3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paskirti į pagrindinę fizinio ugdymo grupę. 0,1  procentine dalimi daugėja mokinių, paskirtų į 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specialiają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fizinio ugdymo grupę.</a:t>
            </a:r>
          </a:p>
          <a:p>
            <a:pPr lvl="0" algn="just"/>
            <a:endParaRPr lang="lt-LT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m. 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98,3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%. 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okini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pasitikrino dantis. Tik 10,7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neturėjo ėduonies pažeistų dantų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51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,7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ų neturėjo </a:t>
            </a:r>
            <a:r>
              <a:rPr lang="lt-LT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sąkandžio</a:t>
            </a:r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patologijos. Palyginus 2020-2023 m. m. mokinių dalies, turinčios sveikus dantis, procentą, matome, kad kiekvienais metais ši dalis mažėja beveik per pusę: 2020m.m.-33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%, 2021m.m.- 18%, 2022m.m.- 10,4%.</a:t>
            </a:r>
          </a:p>
          <a:p>
            <a:pPr lvl="0" algn="just"/>
            <a:endParaRPr lang="lt-LT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lt-LT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</p:spTree>
    <p:extLst>
      <p:ext uri="{BB962C8B-B14F-4D97-AF65-F5344CB8AC3E}">
        <p14:creationId xmlns:p14="http://schemas.microsoft.com/office/powerpoint/2010/main" val="9494924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7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665018" y="162263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MOKINIŲ SVEIKATOS ANALIZĖS APRAŠYMAS 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(</a:t>
            </a:r>
            <a:r>
              <a:rPr kumimoji="0" lang="en-US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</a:t>
            </a:r>
            <a:r>
              <a:rPr kumimoji="0" lang="lt-LT" altLang="lt-LT" sz="2800" b="1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558140" y="2518810"/>
            <a:ext cx="11281559" cy="27853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/>
            <a:r>
              <a:rPr lang="lt-LT" altLang="lt-LT" sz="3600" dirty="0">
                <a:latin typeface="Times New Roman" pitchFamily="18" charset="0"/>
                <a:cs typeface="Times New Roman" pitchFamily="18" charset="0"/>
              </a:rPr>
              <a:t>• </a:t>
            </a:r>
            <a:r>
              <a:rPr lang="lt-LT" altLang="lt-LT" sz="2800" dirty="0">
                <a:latin typeface="Times New Roman" pitchFamily="18" charset="0"/>
                <a:cs typeface="Times New Roman" pitchFamily="18" charset="0"/>
              </a:rPr>
              <a:t>Lietuvos Respublikos sveikatos apsaugos ministro 2017 m. kovo 13 d. įsakymu Nr. V-284 patvirtintos Lietuvos higienos normos HN 21:2017 „Mokykla, vykdanti bendrojo ugdymo programas, bendrieji sveikatos saugos reikalavimai“ 75 punkte nurodyta, kad priimant mokinį į įstaigą ir vėliau kiekvienais metais turi būti pateiktas sveikatos pažymėjimas. </a:t>
            </a:r>
          </a:p>
          <a:p>
            <a:pPr algn="just" eaLnBrk="1" hangingPunct="1">
              <a:lnSpc>
                <a:spcPct val="150000"/>
              </a:lnSpc>
              <a:buFont typeface="Arial" charset="0"/>
              <a:buNone/>
            </a:pPr>
            <a:endParaRPr lang="lt-LT" altLang="lt-LT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7859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2093FDDB-5B18-48E7-ABF8-BFB4AE93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024" y="280692"/>
            <a:ext cx="10337944" cy="80894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Rekomendacijos</a:t>
            </a:r>
            <a:br>
              <a:rPr lang="lt-LT" altLang="lt-LT" sz="2800" b="1" dirty="0">
                <a:latin typeface="Times New Roman" pitchFamily="18" charset="0"/>
                <a:cs typeface="Times New Roman" pitchFamily="18" charset="0"/>
              </a:rPr>
            </a:br>
            <a:endParaRPr lang="en-US" sz="2800" dirty="0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49D0577C-FFA1-4B8D-BC2B-C3812C52C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8425FD-4FD4-40E5-AADC-73FF805CB3D4}"/>
              </a:ext>
            </a:extLst>
          </p:cNvPr>
          <p:cNvSpPr txBox="1"/>
          <p:nvPr/>
        </p:nvSpPr>
        <p:spPr>
          <a:xfrm>
            <a:off x="542544" y="1113636"/>
            <a:ext cx="11103191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Tikslinga vaikų tėvus įtraukti į sveikatos stiprinimo veiklas – organizuoti ir vykdyti mokymus, apimančius aiškią, išsamią ir patikimą informaciją apie mitybą, fizinį aktyvumą, dantų priežiūrą.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Būtina </a:t>
            </a:r>
            <a:r>
              <a:rPr lang="en-US" sz="2800" dirty="0" err="1">
                <a:latin typeface="Times New Roman" pitchFamily="18" charset="0"/>
                <a:cs typeface="Times New Roman" pitchFamily="18" charset="0"/>
              </a:rPr>
              <a:t>mokini</a:t>
            </a:r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ų sveikatos priežiūrą vykdyti visomis kryptimis, ypatingą dėmesį skiriant regos sutrikimų, dantų priežiūros profilaktikai: tinkamai aplinkai (žaidimų vieta, apšvietimas, laiko leidimas prie mobiliųjų įrenginių), poilsiui (akių mankštelės), pilnavertei mitybai bei profilaktiniam regėjimo tikrinimui, dantų priežiūros įgūdžių ugdymui. </a:t>
            </a:r>
          </a:p>
          <a:p>
            <a:pPr lvl="0" algn="just"/>
            <a:r>
              <a:rPr lang="lt-LT" sz="2800" dirty="0">
                <a:latin typeface="Times New Roman" pitchFamily="18" charset="0"/>
                <a:cs typeface="Times New Roman" pitchFamily="18" charset="0"/>
              </a:rPr>
              <a:t>• Mažinti gyvensenos rizikos veiksnius, kurie sąlygotų kvėpavimo sistemos ligas, didelį dėmesį skiriant profilaktikai (tinkama higiena, mityba, fizinis aktyvumas darbo – poilsio režimas).</a:t>
            </a:r>
          </a:p>
        </p:txBody>
      </p:sp>
    </p:spTree>
    <p:extLst>
      <p:ext uri="{BB962C8B-B14F-4D97-AF65-F5344CB8AC3E}">
        <p14:creationId xmlns:p14="http://schemas.microsoft.com/office/powerpoint/2010/main" val="22809225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98777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234284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AČIŪ UŽ DĖMESĮ!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76411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>
            <a:extLst>
              <a:ext uri="{FF2B5EF4-FFF2-40B4-BE49-F238E27FC236}">
                <a16:creationId xmlns:a16="http://schemas.microsoft.com/office/drawing/2014/main" id="{7BC374E7-D3F1-2843-977A-B6E6596196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7168" y="2708696"/>
            <a:ext cx="10964979" cy="3743863"/>
          </a:xfrm>
        </p:spPr>
        <p:txBody>
          <a:bodyPr>
            <a:noAutofit/>
          </a:bodyPr>
          <a:lstStyle/>
          <a:p>
            <a:pPr algn="ctr"/>
            <a:r>
              <a:rPr lang="lt-LT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MUS RASITE:</a:t>
            </a:r>
          </a:p>
          <a:p>
            <a:pPr algn="ctr"/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Taikos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</a:t>
            </a:r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76,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Klaipėda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Tel. (8 46) 234796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El. p. </a:t>
            </a:r>
            <a:r>
              <a:rPr lang="es-E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info@sveikatosbiuras.lt</a:t>
            </a:r>
            <a:endParaRPr lang="es-E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www.sveikatosbiuras.lt</a:t>
            </a:r>
          </a:p>
          <a:p>
            <a:pPr algn="ctr"/>
            <a:r>
              <a:rPr lang="es-E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www.facebook.com/biuras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378" y="519397"/>
            <a:ext cx="3996267" cy="903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6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783772" y="1229592"/>
            <a:ext cx="110678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SVEIKATOS ANALIZĖS APRAŠYMAS (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463137" y="1930451"/>
            <a:ext cx="1150719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Duomenys apie </a:t>
            </a:r>
            <a:r>
              <a:rPr lang="lt-LT" altLang="lt-LT" sz="28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vaikų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sveikatos būklę gaunami iš statistinės apskaitos formos Nr. E027-1 „</a:t>
            </a: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sveikatos pažymėjimas“, patvirtintos Lietuvos Respublikos sveikatos apsaugos ministro 2019 m. gegužės 14 d. įsakymu Nr. V-565 „Dėl elektroninės statistinės apskaitos formos Nr. E027-1 „</a:t>
            </a:r>
            <a:r>
              <a:rPr lang="lt-LT" altLang="lt-LT" sz="28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Vaiko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sveikatos pažymėjimas“ patvirtinimo“. </a:t>
            </a:r>
            <a:endParaRPr kumimoji="0" lang="en-US" altLang="lt-LT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305108B-D702-448B-A3E9-5FC4CC06493A}"/>
              </a:ext>
            </a:extLst>
          </p:cNvPr>
          <p:cNvSpPr txBox="1"/>
          <p:nvPr/>
        </p:nvSpPr>
        <p:spPr>
          <a:xfrm>
            <a:off x="463138" y="4331108"/>
            <a:ext cx="1137656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just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•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N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uo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2020 m. sausio 1 d.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 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teik</a:t>
            </a:r>
            <a:r>
              <a:rPr kumimoji="0" lang="en-US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iami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 Elektroninės sveikatos paslaugų ir bendradarbiavimo infrastruktūros informacinę sistemą (ESPBI IS). Elektroniniu būdu užpildyti ir pasirašyti </a:t>
            </a:r>
            <a:r>
              <a:rPr kumimoji="0" lang="en-US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</a:t>
            </a:r>
            <a:r>
              <a:rPr kumimoji="0" lang="lt-LT" altLang="lt-LT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ažymėjimai</a:t>
            </a:r>
            <a:r>
              <a:rPr kumimoji="0" lang="lt-LT" altLang="lt-LT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perduodami į Higienos instituto Vaikų sveikatos stebėsenos informacinę sistemą (VSS IS). </a:t>
            </a:r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755F41A8-3F74-4152-9F67-FCA2375098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8" y="269385"/>
            <a:ext cx="2993683" cy="677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229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669" y="269385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25630" y="1296043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SVEIKATOS ANALIZĖS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REZULTATŲ SVARBA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A9BF71C-1152-4B52-A432-8AC0803DE61C}"/>
              </a:ext>
            </a:extLst>
          </p:cNvPr>
          <p:cNvSpPr txBox="1"/>
          <p:nvPr/>
        </p:nvSpPr>
        <p:spPr>
          <a:xfrm>
            <a:off x="878774" y="2721931"/>
            <a:ext cx="10687792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lt-LT" altLang="lt-LT" sz="36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• 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Kasmetinių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lt-LT" altLang="lt-LT" sz="3000" noProof="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mokinių</a:t>
            </a:r>
            <a:r>
              <a:rPr kumimoji="0" lang="lt-LT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profilaktinių patikrinimų duomenys reikalingi kryptingai planuoti ir įgyvendinti sveikatos priežiūrą įstaigoje, organizuoti tikslesnes sveikatos stiprinimo priemones, susijusias su ligų ir traumų profilaktika.</a:t>
            </a:r>
            <a:r>
              <a:rPr kumimoji="0" lang="en-US" altLang="lt-LT" sz="3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endParaRPr kumimoji="0" lang="lt-LT" altLang="lt-LT" sz="3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8090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839400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0" y="3044279"/>
            <a:ext cx="1244533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PASITIKRINĘ SVEIKATĄ 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</a:t>
            </a: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31556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655320" y="541176"/>
            <a:ext cx="10390632" cy="905069"/>
          </a:xfrm>
        </p:spPr>
        <p:txBody>
          <a:bodyPr/>
          <a:lstStyle/>
          <a:p>
            <a:pPr algn="ctr"/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Pasitikrinę ir nepasitikrinę sveikatą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MOKINIai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 2021-2024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cs typeface="Times New Roman" pitchFamily="18" charset="0"/>
              </a:rPr>
              <a:t>. (proc.)</a:t>
            </a:r>
            <a:endParaRPr lang="lt-LT" sz="2800" dirty="0"/>
          </a:p>
        </p:txBody>
      </p:sp>
      <p:sp>
        <p:nvSpPr>
          <p:cNvPr id="5" name="Poraštės vietos rezervavimo ženklas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Presentation name</a:t>
            </a:r>
            <a:endParaRPr lang="en-US" dirty="0"/>
          </a:p>
        </p:txBody>
      </p:sp>
      <p:sp>
        <p:nvSpPr>
          <p:cNvPr id="6" name="Skaidrės numerio vietos rezervavimo ženklas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6</a:t>
            </a:fld>
            <a:endParaRPr lang="en-US"/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215927517"/>
              </p:ext>
            </p:extLst>
          </p:nvPr>
        </p:nvGraphicFramePr>
        <p:xfrm>
          <a:off x="1055837" y="1707502"/>
          <a:ext cx="10262195" cy="42309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14267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8367AA-3346-4808-8711-9802E6B6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6" y="280693"/>
            <a:ext cx="11972603" cy="1429354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Bendrosios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ir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specialiosios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rekomendacijos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,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pritaikytas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maitinimas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2023-2024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EB55ED1-1D70-46E5-AA37-93AD9996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2806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9F3293B-0BE9-4321-91C1-74D5678E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7</a:t>
            </a:fld>
            <a:endParaRPr lang="en-US"/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92DB1379-569B-4C4C-A5FA-4CC01650C7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7623678"/>
              </p:ext>
            </p:extLst>
          </p:nvPr>
        </p:nvGraphicFramePr>
        <p:xfrm>
          <a:off x="643365" y="1882513"/>
          <a:ext cx="10905269" cy="4674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743096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C88367AA-3346-4808-8711-9802E6B63D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806" y="280693"/>
            <a:ext cx="11972603" cy="1429354"/>
          </a:xfrm>
        </p:spPr>
        <p:txBody>
          <a:bodyPr/>
          <a:lstStyle/>
          <a:p>
            <a:pPr algn="ctr"/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Bendrosios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ir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specialiosios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rekomendacijos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,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pritaikytas</a:t>
            </a:r>
            <a:r>
              <a:rPr lang="en-US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 </a:t>
            </a:r>
            <a:r>
              <a:rPr lang="en-US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maitinimas</a:t>
            </a:r>
            <a:b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</a:b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2023-2024 </a:t>
            </a:r>
            <a:r>
              <a:rPr lang="lt-LT" altLang="lt-LT" sz="2800" b="1" dirty="0" err="1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m.m</a:t>
            </a:r>
            <a:r>
              <a:rPr lang="lt-LT" altLang="lt-LT" sz="2800" b="1" dirty="0">
                <a:solidFill>
                  <a:srgbClr val="993366"/>
                </a:solidFill>
                <a:latin typeface="Times New Roman" pitchFamily="18" charset="0"/>
                <a:ea typeface="Segoe UI Symbol" pitchFamily="34" charset="0"/>
                <a:cs typeface="Times New Roman" pitchFamily="18" charset="0"/>
              </a:rPr>
              <a:t>. (proc.)</a:t>
            </a:r>
            <a:endParaRPr lang="en-US" sz="2800" dirty="0">
              <a:solidFill>
                <a:srgbClr val="993366"/>
              </a:solidFill>
            </a:endParaRPr>
          </a:p>
        </p:txBody>
      </p:sp>
      <p:sp>
        <p:nvSpPr>
          <p:cNvPr id="5" name="Poraštės vietos rezervavimo ženklas 4">
            <a:extLst>
              <a:ext uri="{FF2B5EF4-FFF2-40B4-BE49-F238E27FC236}">
                <a16:creationId xmlns:a16="http://schemas.microsoft.com/office/drawing/2014/main" id="{7EB55ED1-1D70-46E5-AA37-93AD9996DE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2806" y="6384648"/>
            <a:ext cx="5760021" cy="344932"/>
          </a:xfrm>
        </p:spPr>
        <p:txBody>
          <a:bodyPr/>
          <a:lstStyle/>
          <a:p>
            <a:r>
              <a:rPr lang="lt-LT" sz="1800" i="1" dirty="0">
                <a:solidFill>
                  <a:srgbClr val="99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Šaltinis: VSS IS</a:t>
            </a:r>
            <a:endParaRPr lang="en-US" sz="1800" i="1" dirty="0">
              <a:solidFill>
                <a:srgbClr val="9933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Skaidrės numerio vietos rezervavimo ženklas 5">
            <a:extLst>
              <a:ext uri="{FF2B5EF4-FFF2-40B4-BE49-F238E27FC236}">
                <a16:creationId xmlns:a16="http://schemas.microsoft.com/office/drawing/2014/main" id="{89F3293B-0BE9-4321-91C1-74D5678E8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969381-6070-C14C-AC19-9F0CCB6EE0F1}" type="slidenum">
              <a:rPr lang="en-US" smtClean="0"/>
              <a:pPr/>
              <a:t>8</a:t>
            </a:fld>
            <a:endParaRPr lang="en-US"/>
          </a:p>
        </p:txBody>
      </p:sp>
      <p:graphicFrame>
        <p:nvGraphicFramePr>
          <p:cNvPr id="7" name="Turinio vietos rezervavimo ženklas 5">
            <a:extLst>
              <a:ext uri="{FF2B5EF4-FFF2-40B4-BE49-F238E27FC236}">
                <a16:creationId xmlns:a16="http://schemas.microsoft.com/office/drawing/2014/main" id="{92DB1379-569B-4C4C-A5FA-4CC01650C7C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01982675"/>
              </p:ext>
            </p:extLst>
          </p:nvPr>
        </p:nvGraphicFramePr>
        <p:xfrm>
          <a:off x="132806" y="1623527"/>
          <a:ext cx="11763725" cy="51060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162779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9155" y="788581"/>
            <a:ext cx="2993689" cy="67710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C65851A-72F6-4414-9961-8407F7F53E3E}"/>
              </a:ext>
            </a:extLst>
          </p:cNvPr>
          <p:cNvSpPr txBox="1"/>
          <p:nvPr/>
        </p:nvSpPr>
        <p:spPr>
          <a:xfrm>
            <a:off x="291638" y="2951946"/>
            <a:ext cx="1244533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KŪNO MASĖS INDEKSAS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altLang="lt-LT" sz="2800" b="1" i="0" u="none" strike="noStrike" kern="1200" cap="none" spc="0" normalizeH="0" baseline="0" noProof="0" dirty="0">
                <a:ln>
                  <a:noFill/>
                </a:ln>
                <a:solidFill>
                  <a:srgbClr val="993366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(TOLIAU – KMI)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993366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6975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000000"/>
      </a:dk1>
      <a:lt1>
        <a:srgbClr val="FFFFFF"/>
      </a:lt1>
      <a:dk2>
        <a:srgbClr val="2E34D0"/>
      </a:dk2>
      <a:lt2>
        <a:srgbClr val="FEFFFF"/>
      </a:lt2>
      <a:accent1>
        <a:srgbClr val="8D95CC"/>
      </a:accent1>
      <a:accent2>
        <a:srgbClr val="2E34D0"/>
      </a:accent2>
      <a:accent3>
        <a:srgbClr val="D5D7E8"/>
      </a:accent3>
      <a:accent4>
        <a:srgbClr val="151967"/>
      </a:accent4>
      <a:accent5>
        <a:srgbClr val="626A92"/>
      </a:accent5>
      <a:accent6>
        <a:srgbClr val="040415"/>
      </a:accent6>
      <a:hlink>
        <a:srgbClr val="000000"/>
      </a:hlink>
      <a:folHlink>
        <a:srgbClr val="8D95CC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明朝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3837</TotalTime>
  <Words>846</Words>
  <Application>Microsoft Office PowerPoint</Application>
  <PresentationFormat>Plačiaekranė</PresentationFormat>
  <Paragraphs>109</Paragraphs>
  <Slides>22</Slides>
  <Notes>8</Notes>
  <HiddenSlides>0</HiddenSlides>
  <MMClips>0</MMClips>
  <ScaleCrop>false</ScaleCrop>
  <HeadingPairs>
    <vt:vector size="6" baseType="variant">
      <vt:variant>
        <vt:lpstr>Naudojami šriftai</vt:lpstr>
      </vt:variant>
      <vt:variant>
        <vt:i4>9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22</vt:i4>
      </vt:variant>
    </vt:vector>
  </HeadingPairs>
  <TitlesOfParts>
    <vt:vector size="32" baseType="lpstr">
      <vt:lpstr>Arial</vt:lpstr>
      <vt:lpstr>Calibri</vt:lpstr>
      <vt:lpstr>Montserrat Medium</vt:lpstr>
      <vt:lpstr>Rando</vt:lpstr>
      <vt:lpstr>Segoe UI Symbol</vt:lpstr>
      <vt:lpstr>System Font Regular</vt:lpstr>
      <vt:lpstr>Space Grotesk</vt:lpstr>
      <vt:lpstr>Space Grotesk Medium</vt:lpstr>
      <vt:lpstr>Times New Roman</vt:lpstr>
      <vt:lpstr>Office Theme</vt:lpstr>
      <vt:lpstr>„PowerPoint“ pateiktis</vt:lpstr>
      <vt:lpstr>„PowerPoint“ pateiktis</vt:lpstr>
      <vt:lpstr>„PowerPoint“ pateiktis</vt:lpstr>
      <vt:lpstr>„PowerPoint“ pateiktis</vt:lpstr>
      <vt:lpstr>„PowerPoint“ pateiktis</vt:lpstr>
      <vt:lpstr>Pasitikrinę ir nepasitikrinę sveikatą MOKINIai  2021-2024 m.m. (proc.)</vt:lpstr>
      <vt:lpstr>Bendrosios ir specialiosios rekomendacijos, pritaikytas maitinimas 2023-2024 m.m. (proc.)</vt:lpstr>
      <vt:lpstr>Bendrosios ir specialiosios rekomendacijos, pritaikytas maitinimas 2023-2024 m.m. (proc.)</vt:lpstr>
      <vt:lpstr>„PowerPoint“ pateiktis</vt:lpstr>
      <vt:lpstr>MOKINIŲ pasiskirstymas pagal KMI 2024 m.m. (proc.)</vt:lpstr>
      <vt:lpstr>MOKINIų pasiskirstymas pagal KMI,  2020-2024 m.M. (proc.)</vt:lpstr>
      <vt:lpstr>„PowerPoint“ pateiktis</vt:lpstr>
      <vt:lpstr>MOKINIų pasiskirstymas pagal fizinio ugdymo grupes 2020-2024 m. (proc.)</vt:lpstr>
      <vt:lpstr>„PowerPoint“ pateiktis</vt:lpstr>
      <vt:lpstr>Mokiniai, turintys sveikus dantis 2023/2024 m.m. /proc./</vt:lpstr>
      <vt:lpstr>„PowerPoint“ pateiktis</vt:lpstr>
      <vt:lpstr>„PowerPoint“ pateiktis</vt:lpstr>
      <vt:lpstr>Apibendrinimas </vt:lpstr>
      <vt:lpstr>Apibendrinimas </vt:lpstr>
      <vt:lpstr>Rekomendacijos </vt:lpstr>
      <vt:lpstr>„PowerPoint“ pateiktis</vt:lpstr>
      <vt:lpstr>„PowerPoint“ pateiktis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Aiste Ginaityte</dc:creator>
  <cp:lastModifiedBy>Vartotojas</cp:lastModifiedBy>
  <cp:revision>151</cp:revision>
  <dcterms:created xsi:type="dcterms:W3CDTF">2019-07-24T07:24:43Z</dcterms:created>
  <dcterms:modified xsi:type="dcterms:W3CDTF">2025-01-20T08:49:35Z</dcterms:modified>
</cp:coreProperties>
</file>