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7" r:id="rId2"/>
    <p:sldId id="259" r:id="rId3"/>
    <p:sldId id="285" r:id="rId4"/>
    <p:sldId id="266" r:id="rId5"/>
    <p:sldId id="267" r:id="rId6"/>
    <p:sldId id="278" r:id="rId7"/>
    <p:sldId id="272" r:id="rId8"/>
    <p:sldId id="283" r:id="rId9"/>
    <p:sldId id="282" r:id="rId10"/>
    <p:sldId id="284" r:id="rId11"/>
    <p:sldId id="279" r:id="rId12"/>
    <p:sldId id="281" r:id="rId13"/>
    <p:sldId id="280" r:id="rId14"/>
    <p:sldId id="274" r:id="rId15"/>
    <p:sldId id="275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4B0F19-9675-4369-B361-411B75AC8B46}">
          <p14:sldIdLst>
            <p14:sldId id="277"/>
            <p14:sldId id="259"/>
            <p14:sldId id="285"/>
            <p14:sldId id="266"/>
            <p14:sldId id="267"/>
            <p14:sldId id="278"/>
            <p14:sldId id="272"/>
          </p14:sldIdLst>
        </p14:section>
        <p14:section name="Раздел без заголовка" id="{4731E9E7-9735-47A2-8CCA-45020A8A8B6B}">
          <p14:sldIdLst>
            <p14:sldId id="283"/>
            <p14:sldId id="282"/>
            <p14:sldId id="284"/>
            <p14:sldId id="279"/>
            <p14:sldId id="281"/>
            <p14:sldId id="280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77" autoAdjust="0"/>
  </p:normalViewPr>
  <p:slideViewPr>
    <p:cSldViewPr>
      <p:cViewPr>
        <p:scale>
          <a:sx n="92" d="100"/>
          <a:sy n="92" d="100"/>
        </p:scale>
        <p:origin x="-218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1598-6ADA-4C5C-AE3F-F50910DA6CD4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C126-9D4F-4E72-A358-28FABF4C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34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C126-9D4F-4E72-A358-28FABF4CA8B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9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C126-9D4F-4E72-A358-28FABF4CA8B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9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C126-9D4F-4E72-A358-28FABF4CA8B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64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C126-9D4F-4E72-A358-28FABF4CA8B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64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09DAC3-B027-43D0-BB96-92A82659F6D8}" type="datetimeFigureOut">
              <a:rPr lang="hu-HU" smtClean="0"/>
              <a:t>2022. 05. 18.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1F6426-36AA-4334-A397-CE03A9CEA31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64096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lt-LT" sz="6600" dirty="0" smtClean="0">
                <a:solidFill>
                  <a:srgbClr val="00B050"/>
                </a:solidFill>
              </a:rPr>
              <a:t>W</a:t>
            </a:r>
            <a:r>
              <a:rPr lang="lt-LT" sz="6600" dirty="0" smtClean="0">
                <a:solidFill>
                  <a:schemeClr val="bg1"/>
                </a:solidFill>
              </a:rPr>
              <a:t>WARMING UP</a:t>
            </a:r>
            <a:endParaRPr lang="lt-LT" sz="6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208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0440"/>
            <a:ext cx="7416824" cy="55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3: Listening to the news </a:t>
            </a:r>
            <a:r>
              <a:rPr lang="en-US" sz="3200" dirty="0"/>
              <a:t>reports (5 min</a:t>
            </a:r>
            <a:r>
              <a:rPr lang="en-US" sz="3200" dirty="0" smtClean="0"/>
              <a:t>)</a:t>
            </a:r>
            <a:endParaRPr lang="lt-LT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02" y="1747942"/>
            <a:ext cx="2894578" cy="161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Let’s c</a:t>
            </a:r>
            <a:r>
              <a:rPr lang="en-US" sz="2800" dirty="0" smtClean="0">
                <a:solidFill>
                  <a:srgbClr val="FFFF00"/>
                </a:solidFill>
              </a:rPr>
              <a:t>heck </a:t>
            </a: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answers: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1 theft</a:t>
            </a:r>
          </a:p>
          <a:p>
            <a:r>
              <a:rPr lang="en-US" sz="2800" dirty="0" smtClean="0"/>
              <a:t>2 mugging</a:t>
            </a:r>
          </a:p>
          <a:p>
            <a:r>
              <a:rPr lang="en-US" sz="2800" dirty="0" smtClean="0"/>
              <a:t>3 drug dealing</a:t>
            </a:r>
          </a:p>
          <a:p>
            <a:r>
              <a:rPr lang="en-US" sz="2800" dirty="0" smtClean="0"/>
              <a:t>4 vandalism</a:t>
            </a:r>
          </a:p>
          <a:p>
            <a:r>
              <a:rPr lang="en-US" sz="2800" dirty="0" smtClean="0"/>
              <a:t>5 shoplifting</a:t>
            </a:r>
          </a:p>
          <a:p>
            <a:r>
              <a:rPr lang="en-US" sz="2800" dirty="0" smtClean="0"/>
              <a:t>  </a:t>
            </a:r>
          </a:p>
          <a:p>
            <a:pPr algn="ctr"/>
            <a:r>
              <a:rPr lang="fr-FR" sz="2800" dirty="0" err="1">
                <a:solidFill>
                  <a:srgbClr val="C00000"/>
                </a:solidFill>
              </a:rPr>
              <a:t>Criteria</a:t>
            </a:r>
            <a:r>
              <a:rPr lang="fr-FR" sz="2800" dirty="0">
                <a:solidFill>
                  <a:srgbClr val="C00000"/>
                </a:solidFill>
              </a:rPr>
              <a:t> of </a:t>
            </a:r>
            <a:r>
              <a:rPr lang="fr-FR" sz="2800" dirty="0" err="1">
                <a:solidFill>
                  <a:srgbClr val="C00000"/>
                </a:solidFill>
              </a:rPr>
              <a:t>evaluation</a:t>
            </a:r>
            <a:endParaRPr lang="fr-FR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You </a:t>
            </a:r>
            <a:r>
              <a:rPr lang="en-US" sz="2800" dirty="0">
                <a:solidFill>
                  <a:srgbClr val="FFFF00"/>
                </a:solidFill>
              </a:rPr>
              <a:t>get 1 point for each word </a:t>
            </a:r>
            <a:r>
              <a:rPr lang="en-US" sz="2800" dirty="0" smtClean="0">
                <a:solidFill>
                  <a:srgbClr val="FFFF00"/>
                </a:solidFill>
              </a:rPr>
              <a:t>that you identified correctly.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7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Using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 learnt crime vocabulary, working individually and in pairs,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you will make up a story and write down the text of 1-5 sentences on the topic “The Crime Report” </a:t>
            </a:r>
            <a:r>
              <a:rPr lang="en-US" sz="2800" dirty="0">
                <a:solidFill>
                  <a:srgbClr val="00B050"/>
                </a:solidFill>
              </a:rPr>
              <a:t>and self-assess yourselves.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660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97780"/>
            <a:ext cx="45014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1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56084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Task 4 </a:t>
            </a:r>
            <a:r>
              <a:rPr lang="en-US" sz="3600" dirty="0"/>
              <a:t>(8 min</a:t>
            </a:r>
            <a:r>
              <a:rPr lang="en-US" sz="3600" dirty="0" smtClean="0"/>
              <a:t>): Making up a story   </a:t>
            </a:r>
            <a:endParaRPr lang="lt-LT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009" y="2636912"/>
            <a:ext cx="2894578" cy="161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6408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Working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pairs, </a:t>
            </a:r>
            <a:r>
              <a:rPr lang="en-US" sz="2800" dirty="0">
                <a:solidFill>
                  <a:srgbClr val="FFFF00"/>
                </a:solidFill>
              </a:rPr>
              <a:t>make </a:t>
            </a:r>
            <a:r>
              <a:rPr lang="en-US" sz="2800" dirty="0" smtClean="0">
                <a:solidFill>
                  <a:srgbClr val="FFFF00"/>
                </a:solidFill>
              </a:rPr>
              <a:t>a </a:t>
            </a:r>
            <a:r>
              <a:rPr lang="en-US" sz="2800" dirty="0">
                <a:solidFill>
                  <a:srgbClr val="FFFF00"/>
                </a:solidFill>
              </a:rPr>
              <a:t>story using the words on the </a:t>
            </a:r>
            <a:r>
              <a:rPr lang="en-US" sz="2800" dirty="0" smtClean="0">
                <a:solidFill>
                  <a:srgbClr val="FFFF00"/>
                </a:solidFill>
              </a:rPr>
              <a:t>squares </a:t>
            </a:r>
            <a:r>
              <a:rPr lang="en-US" sz="2800" dirty="0">
                <a:solidFill>
                  <a:srgbClr val="FFFF00"/>
                </a:solidFill>
              </a:rPr>
              <a:t>and giving information on the following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•	</a:t>
            </a:r>
            <a:r>
              <a:rPr lang="en-US" sz="2800" i="1" dirty="0"/>
              <a:t>What the crime was</a:t>
            </a:r>
          </a:p>
          <a:p>
            <a:r>
              <a:rPr lang="en-US" sz="2800" i="1" dirty="0"/>
              <a:t>•	Where and when it happened</a:t>
            </a:r>
          </a:p>
          <a:p>
            <a:r>
              <a:rPr lang="en-US" sz="2800" i="1" dirty="0"/>
              <a:t>•	Who did it and why</a:t>
            </a:r>
          </a:p>
          <a:p>
            <a:r>
              <a:rPr lang="en-US" sz="2800" i="1" dirty="0"/>
              <a:t>•	How the police tried to solve the crime</a:t>
            </a:r>
          </a:p>
          <a:p>
            <a:r>
              <a:rPr lang="en-US" sz="2800" i="1" dirty="0"/>
              <a:t>•	What happened to criminals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LET’S </a:t>
            </a:r>
            <a:r>
              <a:rPr lang="en-US" sz="2800" dirty="0">
                <a:solidFill>
                  <a:srgbClr val="FFFF00"/>
                </a:solidFill>
              </a:rPr>
              <a:t>SET THE TIME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56084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Task 4 </a:t>
            </a:r>
            <a:r>
              <a:rPr lang="en-US" sz="3600" dirty="0"/>
              <a:t>(8 min</a:t>
            </a:r>
            <a:r>
              <a:rPr lang="en-US" sz="3600" dirty="0" smtClean="0"/>
              <a:t>): Making up a story   </a:t>
            </a:r>
            <a:endParaRPr lang="lt-LT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963400"/>
            <a:ext cx="2894578" cy="161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6408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Working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pairs, </a:t>
            </a:r>
            <a:r>
              <a:rPr lang="en-US" sz="2800" dirty="0">
                <a:solidFill>
                  <a:srgbClr val="FFFF00"/>
                </a:solidFill>
              </a:rPr>
              <a:t>make </a:t>
            </a:r>
            <a:r>
              <a:rPr lang="en-US" sz="2800" dirty="0" smtClean="0">
                <a:solidFill>
                  <a:srgbClr val="FFFF00"/>
                </a:solidFill>
              </a:rPr>
              <a:t>a </a:t>
            </a:r>
            <a:r>
              <a:rPr lang="en-US" sz="2800" dirty="0">
                <a:solidFill>
                  <a:srgbClr val="FFFF00"/>
                </a:solidFill>
              </a:rPr>
              <a:t>story using the words on the cards and giving information on the following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fr-FR" sz="2800" dirty="0" err="1">
                <a:solidFill>
                  <a:srgbClr val="C00000"/>
                </a:solidFill>
              </a:rPr>
              <a:t>Criteria</a:t>
            </a:r>
            <a:r>
              <a:rPr lang="fr-FR" sz="2800" dirty="0">
                <a:solidFill>
                  <a:srgbClr val="C00000"/>
                </a:solidFill>
              </a:rPr>
              <a:t> of </a:t>
            </a:r>
            <a:r>
              <a:rPr lang="fr-FR" sz="2800" dirty="0" err="1">
                <a:solidFill>
                  <a:srgbClr val="C00000"/>
                </a:solidFill>
              </a:rPr>
              <a:t>evaluation</a:t>
            </a:r>
            <a:endParaRPr lang="fr-FR" sz="2800" dirty="0">
              <a:solidFill>
                <a:srgbClr val="C00000"/>
              </a:solidFill>
            </a:endParaRPr>
          </a:p>
          <a:p>
            <a:pPr algn="ctr"/>
            <a:r>
              <a:rPr lang="fr-FR" sz="2800" dirty="0"/>
              <a:t>5 sentences - 5 points</a:t>
            </a:r>
          </a:p>
          <a:p>
            <a:pPr algn="ctr"/>
            <a:r>
              <a:rPr lang="fr-FR" sz="2800" dirty="0"/>
              <a:t>4 sentences – 4 points</a:t>
            </a:r>
          </a:p>
          <a:p>
            <a:pPr algn="ctr"/>
            <a:r>
              <a:rPr lang="fr-FR" sz="2800" dirty="0"/>
              <a:t>3 sentences – 3 points</a:t>
            </a:r>
          </a:p>
          <a:p>
            <a:pPr algn="ctr"/>
            <a:r>
              <a:rPr lang="fr-FR" sz="2800" dirty="0"/>
              <a:t>2 sentences – 2 points</a:t>
            </a:r>
          </a:p>
          <a:p>
            <a:pPr algn="ctr"/>
            <a:r>
              <a:rPr lang="fr-FR" sz="2800" dirty="0"/>
              <a:t>1 sentence – 1 point</a:t>
            </a:r>
          </a:p>
          <a:p>
            <a:endParaRPr lang="en-US" sz="2800" dirty="0" smtClean="0"/>
          </a:p>
          <a:p>
            <a:r>
              <a:rPr lang="en-US" sz="2800" dirty="0">
                <a:solidFill>
                  <a:srgbClr val="FFFF00"/>
                </a:solidFill>
              </a:rPr>
              <a:t>LET’S SET THE TIME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578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7" y="260648"/>
            <a:ext cx="859817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ASSESSMENT: </a:t>
            </a:r>
            <a:r>
              <a:rPr lang="en-US" sz="3200" dirty="0">
                <a:solidFill>
                  <a:schemeClr val="bg1"/>
                </a:solidFill>
              </a:rPr>
              <a:t>I can assess my results!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6" y="980728"/>
            <a:ext cx="8598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At the end of the lesson l</a:t>
            </a:r>
            <a:r>
              <a:rPr lang="en-US" sz="3200" dirty="0" smtClean="0">
                <a:solidFill>
                  <a:srgbClr val="FF0000"/>
                </a:solidFill>
              </a:rPr>
              <a:t>et’s count your total points for doing </a:t>
            </a:r>
            <a:r>
              <a:rPr lang="en-US" sz="3200" dirty="0" smtClean="0">
                <a:solidFill>
                  <a:srgbClr val="FF0000"/>
                </a:solidFill>
              </a:rPr>
              <a:t>all the tasks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lt-LT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56864"/>
              </p:ext>
            </p:extLst>
          </p:nvPr>
        </p:nvGraphicFramePr>
        <p:xfrm>
          <a:off x="1267895" y="2132855"/>
          <a:ext cx="6709434" cy="467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717"/>
                <a:gridCol w="3354717"/>
              </a:tblGrid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</a:t>
                      </a:r>
                      <a:endParaRPr lang="lt-LT" dirty="0"/>
                    </a:p>
                  </a:txBody>
                  <a:tcPr/>
                </a:tc>
              </a:tr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32-34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lt-LT" dirty="0"/>
                    </a:p>
                  </a:txBody>
                  <a:tcPr/>
                </a:tc>
              </a:tr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29-31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lt-LT" dirty="0"/>
                    </a:p>
                  </a:txBody>
                  <a:tcPr/>
                </a:tc>
              </a:tr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26-28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lt-LT" dirty="0"/>
                    </a:p>
                  </a:txBody>
                  <a:tcPr/>
                </a:tc>
              </a:tr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23-25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lt-LT" dirty="0"/>
                    </a:p>
                  </a:txBody>
                  <a:tcPr/>
                </a:tc>
              </a:tr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lt-LT" dirty="0"/>
                    </a:p>
                  </a:txBody>
                  <a:tcPr/>
                </a:tc>
              </a:tr>
              <a:tr h="615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17-19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lt-LT" dirty="0"/>
                    </a:p>
                  </a:txBody>
                  <a:tcPr/>
                </a:tc>
              </a:tr>
              <a:tr h="34214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14-16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3"/>
            <a:ext cx="828092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Evaluation: </a:t>
            </a:r>
            <a:r>
              <a:rPr lang="en-US" sz="3200" dirty="0"/>
              <a:t>I can evaluate my </a:t>
            </a:r>
            <a:r>
              <a:rPr lang="en-US" sz="3200" dirty="0" smtClean="0"/>
              <a:t>work and my feelings</a:t>
            </a:r>
            <a:r>
              <a:rPr lang="en-US" sz="3200" dirty="0"/>
              <a:t>! Take your phones and go to </a:t>
            </a:r>
            <a:r>
              <a:rPr lang="en-US" sz="3200" dirty="0">
                <a:solidFill>
                  <a:srgbClr val="C00000"/>
                </a:solidFill>
              </a:rPr>
              <a:t>menti.com</a:t>
            </a:r>
            <a:r>
              <a:rPr lang="en-US" sz="3200" dirty="0"/>
              <a:t> use code: </a:t>
            </a:r>
            <a:r>
              <a:rPr lang="en-US" sz="3200" dirty="0" smtClean="0">
                <a:solidFill>
                  <a:srgbClr val="C00000"/>
                </a:solidFill>
              </a:rPr>
              <a:t>8102 7437</a:t>
            </a:r>
            <a:r>
              <a:rPr lang="en-US" sz="3200" dirty="0" smtClean="0"/>
              <a:t> </a:t>
            </a:r>
            <a:endParaRPr lang="lt-LT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548" y="4221088"/>
            <a:ext cx="4480948" cy="219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916832"/>
            <a:ext cx="8489256" cy="95730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are you </a:t>
            </a:r>
            <a:r>
              <a:rPr lang="en-US" sz="2800" dirty="0" smtClean="0"/>
              <a:t>assessing </a:t>
            </a:r>
            <a:r>
              <a:rPr lang="en-US" sz="2800" dirty="0"/>
              <a:t>yourself at the end of the lesson</a:t>
            </a:r>
            <a:r>
              <a:rPr lang="en-US" sz="2800" dirty="0" smtClean="0"/>
              <a:t>?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- I </a:t>
            </a:r>
            <a:r>
              <a:rPr lang="en-US" sz="2800" dirty="0">
                <a:solidFill>
                  <a:srgbClr val="00B050"/>
                </a:solidFill>
              </a:rPr>
              <a:t>can do it without mistakes and help </a:t>
            </a:r>
            <a:r>
              <a:rPr lang="en-US" sz="2800" dirty="0" smtClean="0">
                <a:solidFill>
                  <a:srgbClr val="00B050"/>
                </a:solidFill>
              </a:rPr>
              <a:t>others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- I </a:t>
            </a:r>
            <a:r>
              <a:rPr lang="en-US" sz="2800" dirty="0">
                <a:solidFill>
                  <a:srgbClr val="92D050"/>
                </a:solidFill>
              </a:rPr>
              <a:t>can do it by </a:t>
            </a:r>
            <a:r>
              <a:rPr lang="en-US" sz="2800" dirty="0" smtClean="0">
                <a:solidFill>
                  <a:srgbClr val="92D050"/>
                </a:solidFill>
              </a:rPr>
              <a:t>myself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 Sometimes </a:t>
            </a:r>
            <a:r>
              <a:rPr lang="en-US" sz="2800" dirty="0">
                <a:solidFill>
                  <a:srgbClr val="FFFF00"/>
                </a:solidFill>
              </a:rPr>
              <a:t>I need </a:t>
            </a:r>
            <a:r>
              <a:rPr lang="en-US" sz="2800" dirty="0" smtClean="0">
                <a:solidFill>
                  <a:srgbClr val="FFFF00"/>
                </a:solidFill>
              </a:rPr>
              <a:t>help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- I </a:t>
            </a:r>
            <a:r>
              <a:rPr lang="en-US" sz="2800" dirty="0">
                <a:solidFill>
                  <a:srgbClr val="C00000"/>
                </a:solidFill>
              </a:rPr>
              <a:t>can't do it by </a:t>
            </a:r>
            <a:r>
              <a:rPr lang="en-US" sz="2800" dirty="0" smtClean="0">
                <a:solidFill>
                  <a:srgbClr val="C00000"/>
                </a:solidFill>
              </a:rPr>
              <a:t>myself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52" y="234888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51520" y="260648"/>
            <a:ext cx="8640960" cy="22322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theme: </a:t>
            </a:r>
            <a:r>
              <a:rPr 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???</a:t>
            </a:r>
            <a:endParaRPr lang="en-US" sz="5400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56" y="2708920"/>
            <a:ext cx="593725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51520" y="260648"/>
            <a:ext cx="8640960" cy="22322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theme: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Crime </a:t>
            </a:r>
            <a:r>
              <a:rPr 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Report</a:t>
            </a:r>
            <a:endParaRPr lang="hu-HU" sz="54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56" y="2708920"/>
            <a:ext cx="593725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56084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6600" dirty="0" smtClean="0">
                <a:solidFill>
                  <a:schemeClr val="bg1"/>
                </a:solidFill>
              </a:rPr>
              <a:t>OBJECTIVE</a:t>
            </a:r>
            <a:r>
              <a:rPr lang="en-US" sz="6600" dirty="0" smtClean="0">
                <a:solidFill>
                  <a:schemeClr val="bg1"/>
                </a:solidFill>
              </a:rPr>
              <a:t>:</a:t>
            </a:r>
            <a:endParaRPr lang="lt-LT"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U</a:t>
            </a:r>
            <a:r>
              <a:rPr lang="en-US" sz="2800" dirty="0" smtClean="0">
                <a:solidFill>
                  <a:schemeClr val="accent6"/>
                </a:solidFill>
              </a:rPr>
              <a:t>sing </a:t>
            </a:r>
            <a:r>
              <a:rPr lang="en-US" sz="2800" dirty="0">
                <a:solidFill>
                  <a:schemeClr val="accent6"/>
                </a:solidFill>
              </a:rPr>
              <a:t>the </a:t>
            </a:r>
            <a:r>
              <a:rPr lang="en-US" sz="2800" dirty="0" smtClean="0">
                <a:solidFill>
                  <a:schemeClr val="accent6"/>
                </a:solidFill>
              </a:rPr>
              <a:t>crime vocabulary, working </a:t>
            </a:r>
            <a:r>
              <a:rPr lang="en-US" sz="2800" dirty="0">
                <a:solidFill>
                  <a:schemeClr val="accent6"/>
                </a:solidFill>
              </a:rPr>
              <a:t>individually and in pairs, </a:t>
            </a:r>
            <a:r>
              <a:rPr lang="en-US" sz="2800" dirty="0" smtClean="0">
                <a:solidFill>
                  <a:srgbClr val="00B0F0"/>
                </a:solidFill>
              </a:rPr>
              <a:t>you will make up a story </a:t>
            </a:r>
            <a:r>
              <a:rPr lang="en-US" sz="2800" dirty="0">
                <a:solidFill>
                  <a:srgbClr val="00B0F0"/>
                </a:solidFill>
              </a:rPr>
              <a:t>and write </a:t>
            </a:r>
            <a:r>
              <a:rPr lang="en-US" sz="2800" dirty="0" smtClean="0">
                <a:solidFill>
                  <a:srgbClr val="00B0F0"/>
                </a:solidFill>
              </a:rPr>
              <a:t>down the text </a:t>
            </a:r>
            <a:r>
              <a:rPr lang="en-US" sz="2800" dirty="0">
                <a:solidFill>
                  <a:srgbClr val="00B0F0"/>
                </a:solidFill>
              </a:rPr>
              <a:t>of </a:t>
            </a:r>
            <a:r>
              <a:rPr lang="en-US" sz="2800" dirty="0" smtClean="0">
                <a:solidFill>
                  <a:srgbClr val="00B0F0"/>
                </a:solidFill>
              </a:rPr>
              <a:t>1-5 sentences on </a:t>
            </a:r>
            <a:r>
              <a:rPr lang="en-US" sz="2800" dirty="0">
                <a:solidFill>
                  <a:srgbClr val="00B0F0"/>
                </a:solidFill>
              </a:rPr>
              <a:t>the topic </a:t>
            </a:r>
            <a:r>
              <a:rPr lang="en-US" sz="2800" dirty="0" smtClean="0">
                <a:solidFill>
                  <a:srgbClr val="00B0F0"/>
                </a:solidFill>
              </a:rPr>
              <a:t>“The Crime Report”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self-assess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yourselves (developing the competences)</a:t>
            </a:r>
            <a:endParaRPr lang="lt-LT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604914"/>
            <a:ext cx="3851106" cy="20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7" y="260648"/>
            <a:ext cx="859817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ASSESSMENT: </a:t>
            </a:r>
            <a:r>
              <a:rPr lang="en-US" sz="3200" dirty="0">
                <a:solidFill>
                  <a:schemeClr val="bg1"/>
                </a:solidFill>
              </a:rPr>
              <a:t>I can assess my results!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05" y="1340768"/>
            <a:ext cx="2088232" cy="178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049597"/>
            <a:ext cx="6840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Task </a:t>
            </a:r>
            <a:r>
              <a:rPr lang="en-US" sz="2800" dirty="0">
                <a:solidFill>
                  <a:srgbClr val="FFFF00"/>
                </a:solidFill>
              </a:rPr>
              <a:t>1: </a:t>
            </a:r>
            <a:r>
              <a:rPr lang="en-US" sz="2800" dirty="0"/>
              <a:t>I know the meaning of the </a:t>
            </a:r>
            <a:r>
              <a:rPr lang="en-US" sz="2800" dirty="0" smtClean="0"/>
              <a:t>crime words doing </a:t>
            </a:r>
            <a:r>
              <a:rPr lang="en-US" sz="2800" dirty="0" smtClean="0"/>
              <a:t>the </a:t>
            </a:r>
            <a:r>
              <a:rPr lang="en-US" sz="2800" i="1" dirty="0" err="1" smtClean="0"/>
              <a:t>Kahoot</a:t>
            </a:r>
            <a:r>
              <a:rPr lang="en-US" sz="2800" dirty="0" smtClean="0"/>
              <a:t> </a:t>
            </a:r>
            <a:r>
              <a:rPr lang="en-US" sz="2800" dirty="0" smtClean="0"/>
              <a:t>quiz –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1-14 points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Task 2: </a:t>
            </a:r>
            <a:r>
              <a:rPr lang="en-US" sz="2800" dirty="0" smtClean="0"/>
              <a:t>I can guess and write the crime words - </a:t>
            </a:r>
            <a:r>
              <a:rPr lang="en-US" sz="2800" dirty="0" smtClean="0">
                <a:solidFill>
                  <a:srgbClr val="C00000"/>
                </a:solidFill>
              </a:rPr>
              <a:t>1-8  points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Task 3: </a:t>
            </a:r>
            <a:r>
              <a:rPr lang="en-US" sz="2800" dirty="0" smtClean="0"/>
              <a:t>I can understand the news reports during listening – </a:t>
            </a:r>
            <a:r>
              <a:rPr lang="en-US" sz="2800" dirty="0" smtClean="0">
                <a:solidFill>
                  <a:srgbClr val="C00000"/>
                </a:solidFill>
              </a:rPr>
              <a:t>1 – 5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Task </a:t>
            </a:r>
            <a:r>
              <a:rPr lang="en-US" sz="2800" dirty="0" smtClean="0">
                <a:solidFill>
                  <a:srgbClr val="FFFF00"/>
                </a:solidFill>
              </a:rPr>
              <a:t>4: </a:t>
            </a:r>
            <a:r>
              <a:rPr lang="en-US" sz="2800" dirty="0"/>
              <a:t>I  can make up the news report consisting of 1-5 sentences and write it                                                  </a:t>
            </a:r>
            <a:r>
              <a:rPr lang="en-US" sz="2800" dirty="0">
                <a:solidFill>
                  <a:srgbClr val="C00000"/>
                </a:solidFill>
              </a:rPr>
              <a:t>1-5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I </a:t>
            </a:r>
            <a:r>
              <a:rPr lang="en-US" sz="2800" dirty="0">
                <a:solidFill>
                  <a:srgbClr val="FFFF00"/>
                </a:solidFill>
              </a:rPr>
              <a:t>am active </a:t>
            </a:r>
            <a:r>
              <a:rPr lang="en-US" sz="2800" dirty="0"/>
              <a:t>at the lesson – </a:t>
            </a:r>
            <a:r>
              <a:rPr lang="en-US" sz="2800" dirty="0">
                <a:solidFill>
                  <a:srgbClr val="C00000"/>
                </a:solidFill>
              </a:rPr>
              <a:t>1-2 </a:t>
            </a:r>
            <a:r>
              <a:rPr lang="en-US" sz="2800" dirty="0" smtClean="0">
                <a:solidFill>
                  <a:srgbClr val="C00000"/>
                </a:solidFill>
              </a:rPr>
              <a:t>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7" y="260648"/>
            <a:ext cx="859817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ASSESSMENT: </a:t>
            </a:r>
            <a:r>
              <a:rPr lang="en-US" sz="3200" dirty="0">
                <a:solidFill>
                  <a:schemeClr val="bg1"/>
                </a:solidFill>
              </a:rPr>
              <a:t>I can assess my results!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49597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At </a:t>
            </a:r>
            <a:r>
              <a:rPr lang="en-US" sz="2800" dirty="0">
                <a:solidFill>
                  <a:srgbClr val="C00000"/>
                </a:solidFill>
              </a:rPr>
              <a:t>the end you will be able to have </a:t>
            </a:r>
            <a:r>
              <a:rPr lang="en-US" sz="2800" dirty="0" smtClean="0">
                <a:solidFill>
                  <a:srgbClr val="C00000"/>
                </a:solidFill>
              </a:rPr>
              <a:t>14-34 </a:t>
            </a:r>
            <a:r>
              <a:rPr lang="en-US" sz="2800" dirty="0">
                <a:solidFill>
                  <a:srgbClr val="C00000"/>
                </a:solidFill>
              </a:rPr>
              <a:t>points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35904"/>
              </p:ext>
            </p:extLst>
          </p:nvPr>
        </p:nvGraphicFramePr>
        <p:xfrm>
          <a:off x="1331640" y="2132854"/>
          <a:ext cx="6768752" cy="43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902"/>
                <a:gridCol w="3283850"/>
              </a:tblGrid>
              <a:tr h="501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POINTS</a:t>
                      </a:r>
                      <a:endParaRPr lang="lt-L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MARK</a:t>
                      </a:r>
                      <a:endParaRPr lang="lt-LT" sz="1600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32-34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lt-LT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29-31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lt-LT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26-28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lt-LT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23-25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lt-LT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lt-LT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17-19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lt-LT" dirty="0"/>
                    </a:p>
                  </a:txBody>
                  <a:tcPr/>
                </a:tc>
              </a:tr>
              <a:tr h="547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14-16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5521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1: The </a:t>
            </a:r>
            <a:r>
              <a:rPr lang="en-US" sz="3200" i="1" dirty="0" err="1" smtClean="0"/>
              <a:t>Kahoot</a:t>
            </a:r>
            <a:r>
              <a:rPr lang="en-US" sz="3200" dirty="0" smtClean="0"/>
              <a:t> Quiz</a:t>
            </a:r>
            <a:r>
              <a:rPr lang="en-US" sz="3200" dirty="0"/>
              <a:t> </a:t>
            </a:r>
            <a:r>
              <a:rPr lang="en-US" sz="3200" dirty="0" smtClean="0"/>
              <a:t>on Crime (10 min) </a:t>
            </a:r>
            <a:endParaRPr lang="lt-L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6840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Working individually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and using </a:t>
            </a:r>
            <a:r>
              <a:rPr lang="en-US" sz="3200" dirty="0"/>
              <a:t>your smartphones you can  </a:t>
            </a:r>
            <a:r>
              <a:rPr lang="en-US" sz="3200" dirty="0" smtClean="0"/>
              <a:t>join the </a:t>
            </a:r>
            <a:r>
              <a:rPr lang="en-US" sz="3200" i="1" dirty="0" err="1" smtClean="0"/>
              <a:t>Kahoot</a:t>
            </a:r>
            <a:r>
              <a:rPr lang="en-US" sz="3200" dirty="0"/>
              <a:t> quiz and </a:t>
            </a:r>
            <a:r>
              <a:rPr lang="en-US" sz="3200" dirty="0" smtClean="0"/>
              <a:t>check </a:t>
            </a:r>
            <a:r>
              <a:rPr lang="en-US" sz="3200" dirty="0"/>
              <a:t>your </a:t>
            </a:r>
            <a:r>
              <a:rPr lang="en-US" sz="3200" dirty="0" smtClean="0"/>
              <a:t>vocabulary on crimes</a:t>
            </a: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52" y="4180105"/>
            <a:ext cx="4493329" cy="23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6262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2: Speaking on Crime Scene (10 min)</a:t>
            </a:r>
            <a:endParaRPr lang="lt-LT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82" y="1124744"/>
            <a:ext cx="2894578" cy="161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460977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Working in pairs</a:t>
            </a:r>
          </a:p>
          <a:p>
            <a:r>
              <a:rPr lang="en-US" sz="2800" dirty="0" smtClean="0"/>
              <a:t>You need to explain the words for your </a:t>
            </a:r>
            <a:r>
              <a:rPr lang="en-US" sz="2800" dirty="0" err="1" smtClean="0"/>
              <a:t>neighbour</a:t>
            </a:r>
            <a:r>
              <a:rPr lang="en-US" sz="2800" dirty="0" smtClean="0"/>
              <a:t> to guess.</a:t>
            </a:r>
          </a:p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“What’s number 4?”</a:t>
            </a:r>
          </a:p>
          <a:p>
            <a:r>
              <a:rPr lang="en-US" sz="2800" dirty="0" smtClean="0"/>
              <a:t>When your classmate guesses your word, your he / she writes them into the grid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Criteria </a:t>
            </a:r>
            <a:r>
              <a:rPr lang="en-US" sz="2800" dirty="0">
                <a:solidFill>
                  <a:srgbClr val="C00000"/>
                </a:solidFill>
              </a:rPr>
              <a:t>of evaluation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You get 1 point for each word that you guessed and wrote in the crossword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LET’S SET THE TIME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3: Listening to the news </a:t>
            </a:r>
            <a:r>
              <a:rPr lang="en-US" sz="3200" dirty="0"/>
              <a:t>reports (5 min</a:t>
            </a:r>
            <a:r>
              <a:rPr lang="en-US" sz="3200" dirty="0" smtClean="0"/>
              <a:t>)</a:t>
            </a:r>
            <a:endParaRPr lang="lt-LT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212976"/>
            <a:ext cx="2894578" cy="161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Working individually</a:t>
            </a:r>
          </a:p>
          <a:p>
            <a:r>
              <a:rPr lang="en-US" sz="2800" dirty="0" smtClean="0"/>
              <a:t>You have to listen to 5 news reports about crime scenes, identify the crimes and write down them in the worksheet.</a:t>
            </a:r>
          </a:p>
          <a:p>
            <a:endParaRPr lang="en-US" sz="2800" dirty="0" smtClean="0"/>
          </a:p>
          <a:p>
            <a:pPr algn="ctr"/>
            <a:r>
              <a:rPr lang="fr-FR" sz="2800" dirty="0" err="1">
                <a:solidFill>
                  <a:srgbClr val="C00000"/>
                </a:solidFill>
              </a:rPr>
              <a:t>Criteria</a:t>
            </a:r>
            <a:r>
              <a:rPr lang="fr-FR" sz="2800" dirty="0">
                <a:solidFill>
                  <a:srgbClr val="C00000"/>
                </a:solidFill>
              </a:rPr>
              <a:t> of </a:t>
            </a:r>
            <a:r>
              <a:rPr lang="fr-FR" sz="2800" dirty="0" err="1">
                <a:solidFill>
                  <a:srgbClr val="C00000"/>
                </a:solidFill>
              </a:rPr>
              <a:t>evaluation</a:t>
            </a:r>
            <a:endParaRPr lang="fr-FR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You </a:t>
            </a:r>
            <a:r>
              <a:rPr lang="en-US" sz="2800" dirty="0">
                <a:solidFill>
                  <a:srgbClr val="FFFF00"/>
                </a:solidFill>
              </a:rPr>
              <a:t>get 1 point for each word </a:t>
            </a:r>
            <a:r>
              <a:rPr lang="en-US" sz="2800" dirty="0" smtClean="0">
                <a:solidFill>
                  <a:srgbClr val="FFFF00"/>
                </a:solidFill>
              </a:rPr>
              <a:t>that you identified correctly.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53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ulencia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gyéni 1. sém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1001</TotalTime>
  <Words>615</Words>
  <Application>Microsoft Office PowerPoint</Application>
  <PresentationFormat>Экран (4:3)</PresentationFormat>
  <Paragraphs>145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Turbulencia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Dóri</dc:creator>
  <cp:lastModifiedBy>Пользователь Windows</cp:lastModifiedBy>
  <cp:revision>88</cp:revision>
  <dcterms:created xsi:type="dcterms:W3CDTF">2011-07-24T16:28:11Z</dcterms:created>
  <dcterms:modified xsi:type="dcterms:W3CDTF">2022-05-18T05:35:54Z</dcterms:modified>
</cp:coreProperties>
</file>