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2" r:id="rId1"/>
  </p:sldMasterIdLst>
  <p:notesMasterIdLst>
    <p:notesMasterId r:id="rId16"/>
  </p:notesMasterIdLst>
  <p:handoutMasterIdLst>
    <p:handoutMasterId r:id="rId17"/>
  </p:handoutMasterIdLst>
  <p:sldIdLst>
    <p:sldId id="256" r:id="rId2"/>
    <p:sldId id="272" r:id="rId3"/>
    <p:sldId id="29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96" r:id="rId13"/>
    <p:sldId id="298" r:id="rId14"/>
    <p:sldId id="273" r:id="rId15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2E34D1"/>
    <a:srgbClr val="232461"/>
    <a:srgbClr val="FF3300"/>
    <a:srgbClr val="FFFF00"/>
    <a:srgbClr val="FFCC00"/>
    <a:srgbClr val="00B050"/>
    <a:srgbClr val="F0A334"/>
    <a:srgbClr val="FFF0D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2" autoAdjust="0"/>
  </p:normalViewPr>
  <p:slideViewPr>
    <p:cSldViewPr snapToGrid="0" snapToObjects="1">
      <p:cViewPr varScale="1">
        <p:scale>
          <a:sx n="74" d="100"/>
          <a:sy n="74" d="100"/>
        </p:scale>
        <p:origin x="72" y="1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2" d="100"/>
          <a:sy n="82" d="100"/>
        </p:scale>
        <p:origin x="214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SVEIKATAI PALANKUS FP ZONA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Lapas1!$A$2:$A$6</c:f>
              <c:strCache>
                <c:ptCount val="4"/>
                <c:pt idx="0">
                  <c:v>7 metų</c:v>
                </c:pt>
                <c:pt idx="1">
                  <c:v>8 metų</c:v>
                </c:pt>
                <c:pt idx="2">
                  <c:v>9 metų</c:v>
                </c:pt>
                <c:pt idx="3">
                  <c:v>10-11 metų</c:v>
                </c:pt>
              </c:strCache>
            </c:strRef>
          </c:cat>
          <c:val>
            <c:numRef>
              <c:f>Lapas1!$B$2:$B$6</c:f>
              <c:numCache>
                <c:formatCode>General</c:formatCode>
                <c:ptCount val="5"/>
                <c:pt idx="0">
                  <c:v>76</c:v>
                </c:pt>
                <c:pt idx="1">
                  <c:v>81</c:v>
                </c:pt>
                <c:pt idx="2">
                  <c:v>78</c:v>
                </c:pt>
                <c:pt idx="3">
                  <c:v>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F4-47EC-8323-4D4246AF2887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TOBULĖJIMO ZONA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Lapas1!$A$2:$A$6</c:f>
              <c:strCache>
                <c:ptCount val="4"/>
                <c:pt idx="0">
                  <c:v>7 metų</c:v>
                </c:pt>
                <c:pt idx="1">
                  <c:v>8 metų</c:v>
                </c:pt>
                <c:pt idx="2">
                  <c:v>9 metų</c:v>
                </c:pt>
                <c:pt idx="3">
                  <c:v>10-11 metų</c:v>
                </c:pt>
              </c:strCache>
            </c:strRef>
          </c:cat>
          <c:val>
            <c:numRef>
              <c:f>Lapas1!$C$2:$C$6</c:f>
              <c:numCache>
                <c:formatCode>General</c:formatCode>
                <c:ptCount val="5"/>
                <c:pt idx="0">
                  <c:v>23</c:v>
                </c:pt>
                <c:pt idx="1">
                  <c:v>16</c:v>
                </c:pt>
                <c:pt idx="2">
                  <c:v>20</c:v>
                </c:pt>
                <c:pt idx="3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F4-47EC-8323-4D4246AF2887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SVEIKATOS RIZIKOS ZONA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Lapas1!$A$2:$A$6</c:f>
              <c:strCache>
                <c:ptCount val="4"/>
                <c:pt idx="0">
                  <c:v>7 metų</c:v>
                </c:pt>
                <c:pt idx="1">
                  <c:v>8 metų</c:v>
                </c:pt>
                <c:pt idx="2">
                  <c:v>9 metų</c:v>
                </c:pt>
                <c:pt idx="3">
                  <c:v>10-11 metų</c:v>
                </c:pt>
              </c:strCache>
            </c:strRef>
          </c:cat>
          <c:val>
            <c:numRef>
              <c:f>Lapas1!$D$2:$D$6</c:f>
              <c:numCache>
                <c:formatCode>General</c:formatCode>
                <c:ptCount val="5"/>
                <c:pt idx="0">
                  <c:v>1</c:v>
                </c:pt>
                <c:pt idx="1">
                  <c:v>3</c:v>
                </c:pt>
                <c:pt idx="2">
                  <c:v>2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4F4-47EC-8323-4D4246AF28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41190943"/>
        <c:axId val="1890496559"/>
      </c:barChart>
      <c:catAx>
        <c:axId val="20411909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t-LT"/>
          </a:p>
        </c:txPr>
        <c:crossAx val="1890496559"/>
        <c:crosses val="autoZero"/>
        <c:auto val="1"/>
        <c:lblAlgn val="ctr"/>
        <c:lblOffset val="100"/>
        <c:noMultiLvlLbl val="0"/>
      </c:catAx>
      <c:valAx>
        <c:axId val="18904965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041190943"/>
        <c:crosses val="autoZero"/>
        <c:crossBetween val="between"/>
      </c:valAx>
      <c:spPr>
        <a:solidFill>
          <a:schemeClr val="accent1">
            <a:lumMod val="20000"/>
            <a:lumOff val="80000"/>
          </a:schemeClr>
        </a:soli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521038385826773E-2"/>
          <c:y val="0.13133211544462872"/>
          <c:w val="0.92229146161417319"/>
          <c:h val="0.738639410762831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SVEIKATAI PALANKUS FP ZONA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Lapas1!$A$2:$A$6</c:f>
              <c:strCache>
                <c:ptCount val="4"/>
                <c:pt idx="0">
                  <c:v>7 metų</c:v>
                </c:pt>
                <c:pt idx="1">
                  <c:v>8 metų</c:v>
                </c:pt>
                <c:pt idx="2">
                  <c:v>9 metų</c:v>
                </c:pt>
                <c:pt idx="3">
                  <c:v>10-11 metų</c:v>
                </c:pt>
              </c:strCache>
            </c:strRef>
          </c:cat>
          <c:val>
            <c:numRef>
              <c:f>Lapas1!$B$2:$B$6</c:f>
              <c:numCache>
                <c:formatCode>General</c:formatCode>
                <c:ptCount val="5"/>
                <c:pt idx="0">
                  <c:v>81</c:v>
                </c:pt>
                <c:pt idx="1">
                  <c:v>57</c:v>
                </c:pt>
                <c:pt idx="2">
                  <c:v>74</c:v>
                </c:pt>
                <c:pt idx="3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F4-47EC-8323-4D4246AF2887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TOBULĖJIMO ZONA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Lapas1!$A$2:$A$6</c:f>
              <c:strCache>
                <c:ptCount val="4"/>
                <c:pt idx="0">
                  <c:v>7 metų</c:v>
                </c:pt>
                <c:pt idx="1">
                  <c:v>8 metų</c:v>
                </c:pt>
                <c:pt idx="2">
                  <c:v>9 metų</c:v>
                </c:pt>
                <c:pt idx="3">
                  <c:v>10-11 metų</c:v>
                </c:pt>
              </c:strCache>
            </c:strRef>
          </c:cat>
          <c:val>
            <c:numRef>
              <c:f>Lapas1!$C$2:$C$6</c:f>
              <c:numCache>
                <c:formatCode>General</c:formatCode>
                <c:ptCount val="5"/>
                <c:pt idx="0">
                  <c:v>17</c:v>
                </c:pt>
                <c:pt idx="1">
                  <c:v>40</c:v>
                </c:pt>
                <c:pt idx="2">
                  <c:v>25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F4-47EC-8323-4D4246AF2887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SVEIKATOS RIZIKOS ZONA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Lapas1!$A$2:$A$6</c:f>
              <c:strCache>
                <c:ptCount val="4"/>
                <c:pt idx="0">
                  <c:v>7 metų</c:v>
                </c:pt>
                <c:pt idx="1">
                  <c:v>8 metų</c:v>
                </c:pt>
                <c:pt idx="2">
                  <c:v>9 metų</c:v>
                </c:pt>
                <c:pt idx="3">
                  <c:v>10-11 metų</c:v>
                </c:pt>
              </c:strCache>
            </c:strRef>
          </c:cat>
          <c:val>
            <c:numRef>
              <c:f>Lapas1!$D$2:$D$6</c:f>
              <c:numCache>
                <c:formatCode>General</c:formatCode>
                <c:ptCount val="5"/>
                <c:pt idx="0">
                  <c:v>2</c:v>
                </c:pt>
                <c:pt idx="1">
                  <c:v>3</c:v>
                </c:pt>
                <c:pt idx="2">
                  <c:v>1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4F4-47EC-8323-4D4246AF28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41190943"/>
        <c:axId val="1890496559"/>
      </c:barChart>
      <c:catAx>
        <c:axId val="20411909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t-LT"/>
          </a:p>
        </c:txPr>
        <c:crossAx val="1890496559"/>
        <c:crosses val="autoZero"/>
        <c:auto val="1"/>
        <c:lblAlgn val="ctr"/>
        <c:lblOffset val="100"/>
        <c:noMultiLvlLbl val="0"/>
      </c:catAx>
      <c:valAx>
        <c:axId val="18904965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0411909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tx2">
        <a:lumMod val="20000"/>
        <a:lumOff val="80000"/>
      </a:schemeClr>
    </a:solidFill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981914370078743E-2"/>
          <c:y val="9.680868006836367E-2"/>
          <c:w val="0.94583058562992128"/>
          <c:h val="0.773884979460815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SVEIKATAI PALANKUS FP ZONA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Lapas1!$A$2:$A$6</c:f>
              <c:strCache>
                <c:ptCount val="4"/>
                <c:pt idx="0">
                  <c:v>7 metų</c:v>
                </c:pt>
                <c:pt idx="1">
                  <c:v>8 metų</c:v>
                </c:pt>
                <c:pt idx="2">
                  <c:v>9 metų</c:v>
                </c:pt>
                <c:pt idx="3">
                  <c:v>10-11 metų</c:v>
                </c:pt>
              </c:strCache>
            </c:strRef>
          </c:cat>
          <c:val>
            <c:numRef>
              <c:f>Lapas1!$B$2:$B$6</c:f>
              <c:numCache>
                <c:formatCode>General</c:formatCode>
                <c:ptCount val="5"/>
                <c:pt idx="0">
                  <c:v>89</c:v>
                </c:pt>
                <c:pt idx="1">
                  <c:v>90</c:v>
                </c:pt>
                <c:pt idx="2">
                  <c:v>91</c:v>
                </c:pt>
                <c:pt idx="3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F4-47EC-8323-4D4246AF2887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TOBULĖJIMO ZONA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Lapas1!$A$2:$A$6</c:f>
              <c:strCache>
                <c:ptCount val="4"/>
                <c:pt idx="0">
                  <c:v>7 metų</c:v>
                </c:pt>
                <c:pt idx="1">
                  <c:v>8 metų</c:v>
                </c:pt>
                <c:pt idx="2">
                  <c:v>9 metų</c:v>
                </c:pt>
                <c:pt idx="3">
                  <c:v>10-11 metų</c:v>
                </c:pt>
              </c:strCache>
            </c:strRef>
          </c:cat>
          <c:val>
            <c:numRef>
              <c:f>Lapas1!$C$2:$C$6</c:f>
              <c:numCache>
                <c:formatCode>General</c:formatCode>
                <c:ptCount val="5"/>
                <c:pt idx="0">
                  <c:v>8</c:v>
                </c:pt>
                <c:pt idx="1">
                  <c:v>8</c:v>
                </c:pt>
                <c:pt idx="2">
                  <c:v>8</c:v>
                </c:pt>
                <c:pt idx="3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F4-47EC-8323-4D4246AF2887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SVEIKATOS RIZIKOS ZONA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Lapas1!$A$2:$A$6</c:f>
              <c:strCache>
                <c:ptCount val="4"/>
                <c:pt idx="0">
                  <c:v>7 metų</c:v>
                </c:pt>
                <c:pt idx="1">
                  <c:v>8 metų</c:v>
                </c:pt>
                <c:pt idx="2">
                  <c:v>9 metų</c:v>
                </c:pt>
                <c:pt idx="3">
                  <c:v>10-11 metų</c:v>
                </c:pt>
              </c:strCache>
            </c:strRef>
          </c:cat>
          <c:val>
            <c:numRef>
              <c:f>Lapas1!$D$2:$D$6</c:f>
              <c:numCache>
                <c:formatCode>General</c:formatCode>
                <c:ptCount val="5"/>
                <c:pt idx="0">
                  <c:v>3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4F4-47EC-8323-4D4246AF28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41190943"/>
        <c:axId val="1890496559"/>
      </c:barChart>
      <c:catAx>
        <c:axId val="20411909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t-LT"/>
          </a:p>
        </c:txPr>
        <c:crossAx val="1890496559"/>
        <c:crosses val="autoZero"/>
        <c:auto val="1"/>
        <c:lblAlgn val="ctr"/>
        <c:lblOffset val="100"/>
        <c:noMultiLvlLbl val="0"/>
      </c:catAx>
      <c:valAx>
        <c:axId val="18904965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041190943"/>
        <c:crosses val="autoZero"/>
        <c:crossBetween val="between"/>
      </c:valAx>
      <c:spPr>
        <a:solidFill>
          <a:schemeClr val="accent1">
            <a:lumMod val="20000"/>
            <a:lumOff val="80000"/>
          </a:schemeClr>
        </a:soli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981914370078743E-2"/>
          <c:y val="5.114830049883249E-2"/>
          <c:w val="0.94583058562992128"/>
          <c:h val="0.819545238911809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SVEIKATAI PALANKUS FP ZONA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7 metų</c:v>
                </c:pt>
                <c:pt idx="1">
                  <c:v>8 metų</c:v>
                </c:pt>
                <c:pt idx="2">
                  <c:v>9 metų</c:v>
                </c:pt>
                <c:pt idx="3">
                  <c:v>10-11 metų</c:v>
                </c:pt>
              </c:strCache>
            </c:strRef>
          </c:cat>
          <c:val>
            <c:numRef>
              <c:f>Lapas1!$B$2:$B$5</c:f>
              <c:numCache>
                <c:formatCode>General</c:formatCode>
                <c:ptCount val="4"/>
                <c:pt idx="0">
                  <c:v>43.9</c:v>
                </c:pt>
                <c:pt idx="1">
                  <c:v>53.4</c:v>
                </c:pt>
                <c:pt idx="2">
                  <c:v>62</c:v>
                </c:pt>
                <c:pt idx="3">
                  <c:v>82.4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F4-47EC-8323-4D4246AF2887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TOBULĖJIMO ZONA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7 metų</c:v>
                </c:pt>
                <c:pt idx="1">
                  <c:v>8 metų</c:v>
                </c:pt>
                <c:pt idx="2">
                  <c:v>9 metų</c:v>
                </c:pt>
                <c:pt idx="3">
                  <c:v>10-11 metų</c:v>
                </c:pt>
              </c:strCache>
            </c:strRef>
          </c:cat>
          <c:val>
            <c:numRef>
              <c:f>Lapas1!$C$2:$C$5</c:f>
              <c:numCache>
                <c:formatCode>General</c:formatCode>
                <c:ptCount val="4"/>
                <c:pt idx="0">
                  <c:v>56.1</c:v>
                </c:pt>
                <c:pt idx="1">
                  <c:v>40</c:v>
                </c:pt>
                <c:pt idx="2">
                  <c:v>34</c:v>
                </c:pt>
                <c:pt idx="3">
                  <c:v>16.399999999999999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F4-47EC-8323-4D4246AF2887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SVEIKATOS RIZIKOS ZONA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7 metų</c:v>
                </c:pt>
                <c:pt idx="1">
                  <c:v>8 metų</c:v>
                </c:pt>
                <c:pt idx="2">
                  <c:v>9 metų</c:v>
                </c:pt>
                <c:pt idx="3">
                  <c:v>10-11 metų</c:v>
                </c:pt>
              </c:strCache>
            </c:strRef>
          </c:cat>
          <c:val>
            <c:numRef>
              <c:f>Lapas1!$D$2:$D$5</c:f>
              <c:numCache>
                <c:formatCode>General</c:formatCode>
                <c:ptCount val="4"/>
                <c:pt idx="0">
                  <c:v>0</c:v>
                </c:pt>
                <c:pt idx="1">
                  <c:v>6.6</c:v>
                </c:pt>
                <c:pt idx="2">
                  <c:v>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4F4-47EC-8323-4D4246AF28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41190943"/>
        <c:axId val="1890496559"/>
      </c:barChart>
      <c:catAx>
        <c:axId val="20411909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t-LT"/>
          </a:p>
        </c:txPr>
        <c:crossAx val="1890496559"/>
        <c:crosses val="autoZero"/>
        <c:auto val="1"/>
        <c:lblAlgn val="ctr"/>
        <c:lblOffset val="100"/>
        <c:noMultiLvlLbl val="0"/>
      </c:catAx>
      <c:valAx>
        <c:axId val="18904965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041190943"/>
        <c:crosses val="autoZero"/>
        <c:crossBetween val="between"/>
      </c:valAx>
      <c:spPr>
        <a:solidFill>
          <a:schemeClr val="accent1">
            <a:lumMod val="20000"/>
            <a:lumOff val="80000"/>
          </a:schemeClr>
        </a:soli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16941437007874E-2"/>
          <c:y val="2.029714775782742E-2"/>
          <c:w val="0.96420776806169928"/>
          <c:h val="0.794879440971910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SVEIKATAI PALANKUS FP ZONA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7 metų</c:v>
                </c:pt>
                <c:pt idx="1">
                  <c:v>8 metų</c:v>
                </c:pt>
                <c:pt idx="2">
                  <c:v>9 metų</c:v>
                </c:pt>
                <c:pt idx="3">
                  <c:v>10-11 metų</c:v>
                </c:pt>
              </c:strCache>
            </c:strRef>
          </c:cat>
          <c:val>
            <c:numRef>
              <c:f>Lapas1!$B$2:$B$5</c:f>
              <c:numCache>
                <c:formatCode>General</c:formatCode>
                <c:ptCount val="4"/>
                <c:pt idx="0">
                  <c:v>80.400000000000006</c:v>
                </c:pt>
                <c:pt idx="1">
                  <c:v>80</c:v>
                </c:pt>
                <c:pt idx="2">
                  <c:v>65.400000000000006</c:v>
                </c:pt>
                <c:pt idx="3">
                  <c:v>81.7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F4-47EC-8323-4D4246AF2887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TOBULĖJIMO ZONA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7 metų</c:v>
                </c:pt>
                <c:pt idx="1">
                  <c:v>8 metų</c:v>
                </c:pt>
                <c:pt idx="2">
                  <c:v>9 metų</c:v>
                </c:pt>
                <c:pt idx="3">
                  <c:v>10-11 metų</c:v>
                </c:pt>
              </c:strCache>
            </c:strRef>
          </c:cat>
          <c:val>
            <c:numRef>
              <c:f>Lapas1!$C$2:$C$5</c:f>
              <c:numCache>
                <c:formatCode>General</c:formatCode>
                <c:ptCount val="4"/>
                <c:pt idx="0">
                  <c:v>19.600000000000001</c:v>
                </c:pt>
                <c:pt idx="1">
                  <c:v>20</c:v>
                </c:pt>
                <c:pt idx="2">
                  <c:v>34.6</c:v>
                </c:pt>
                <c:pt idx="3">
                  <c:v>18.3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F4-47EC-8323-4D4246AF2887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SVEIKATOS RIZIKOS ZONA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Lapas1!$A$2:$A$5</c:f>
              <c:strCache>
                <c:ptCount val="4"/>
                <c:pt idx="0">
                  <c:v>7 metų</c:v>
                </c:pt>
                <c:pt idx="1">
                  <c:v>8 metų</c:v>
                </c:pt>
                <c:pt idx="2">
                  <c:v>9 metų</c:v>
                </c:pt>
                <c:pt idx="3">
                  <c:v>10-11 metų</c:v>
                </c:pt>
              </c:strCache>
            </c:strRef>
          </c:cat>
          <c:val>
            <c:numRef>
              <c:f>Lapas1!$D$2:$D$5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4F4-47EC-8323-4D4246AF28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41190943"/>
        <c:axId val="1890496559"/>
      </c:barChart>
      <c:catAx>
        <c:axId val="20411909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t-LT"/>
          </a:p>
        </c:txPr>
        <c:crossAx val="1890496559"/>
        <c:crosses val="autoZero"/>
        <c:auto val="1"/>
        <c:lblAlgn val="ctr"/>
        <c:lblOffset val="100"/>
        <c:noMultiLvlLbl val="0"/>
      </c:catAx>
      <c:valAx>
        <c:axId val="18904965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041190943"/>
        <c:crosses val="autoZero"/>
        <c:crossBetween val="between"/>
      </c:valAx>
      <c:spPr>
        <a:solidFill>
          <a:srgbClr val="FFCCCC"/>
        </a:soli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981914370078743E-2"/>
          <c:y val="0.1507149267522806"/>
          <c:w val="0.94583058562992128"/>
          <c:h val="0.679216343809371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SVEIKATAI PALANKUS FP ZONA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7 metų</c:v>
                </c:pt>
                <c:pt idx="1">
                  <c:v>8 metų</c:v>
                </c:pt>
                <c:pt idx="2">
                  <c:v>9 metų</c:v>
                </c:pt>
                <c:pt idx="3">
                  <c:v>10-11 metų</c:v>
                </c:pt>
              </c:strCache>
            </c:strRef>
          </c:cat>
          <c:val>
            <c:numRef>
              <c:f>Lapas1!$B$2:$B$5</c:f>
              <c:numCache>
                <c:formatCode>General</c:formatCode>
                <c:ptCount val="4"/>
                <c:pt idx="0">
                  <c:v>69</c:v>
                </c:pt>
                <c:pt idx="1">
                  <c:v>66</c:v>
                </c:pt>
                <c:pt idx="2">
                  <c:v>68</c:v>
                </c:pt>
                <c:pt idx="3">
                  <c:v>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F4-47EC-8323-4D4246AF2887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TOBULĖJIMO ZONA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7 metų</c:v>
                </c:pt>
                <c:pt idx="1">
                  <c:v>8 metų</c:v>
                </c:pt>
                <c:pt idx="2">
                  <c:v>9 metų</c:v>
                </c:pt>
                <c:pt idx="3">
                  <c:v>10-11 metų</c:v>
                </c:pt>
              </c:strCache>
            </c:strRef>
          </c:cat>
          <c:val>
            <c:numRef>
              <c:f>Lapas1!$C$2:$C$5</c:f>
              <c:numCache>
                <c:formatCode>General</c:formatCode>
                <c:ptCount val="4"/>
                <c:pt idx="0">
                  <c:v>25</c:v>
                </c:pt>
                <c:pt idx="1">
                  <c:v>33</c:v>
                </c:pt>
                <c:pt idx="2">
                  <c:v>32</c:v>
                </c:pt>
                <c:pt idx="3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F4-47EC-8323-4D4246AF2887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SVEIKATOS RIZIKOS ZONA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7 metų</c:v>
                </c:pt>
                <c:pt idx="1">
                  <c:v>8 metų</c:v>
                </c:pt>
                <c:pt idx="2">
                  <c:v>9 metų</c:v>
                </c:pt>
                <c:pt idx="3">
                  <c:v>10-11 metų</c:v>
                </c:pt>
              </c:strCache>
            </c:strRef>
          </c:cat>
          <c:val>
            <c:numRef>
              <c:f>Lapas1!$D$2:$D$5</c:f>
              <c:numCache>
                <c:formatCode>General</c:formatCode>
                <c:ptCount val="4"/>
                <c:pt idx="0">
                  <c:v>6</c:v>
                </c:pt>
                <c:pt idx="1">
                  <c:v>1</c:v>
                </c:pt>
                <c:pt idx="2">
                  <c:v>0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4F4-47EC-8323-4D4246AF28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41190943"/>
        <c:axId val="1890496559"/>
      </c:barChart>
      <c:catAx>
        <c:axId val="20411909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t-LT"/>
          </a:p>
        </c:txPr>
        <c:crossAx val="1890496559"/>
        <c:crosses val="autoZero"/>
        <c:auto val="1"/>
        <c:lblAlgn val="ctr"/>
        <c:lblOffset val="100"/>
        <c:noMultiLvlLbl val="0"/>
      </c:catAx>
      <c:valAx>
        <c:axId val="18904965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solidFill>
            <a:srgbClr val="FFCCCC"/>
          </a:solidFill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0411909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CCCC"/>
    </a:solidFill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981914370078743E-2"/>
          <c:y val="0.12032209965724748"/>
          <c:w val="0.94583058562992128"/>
          <c:h val="0.713960278532673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SVEIKATAI PALANKUS FP ZONA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7 metų</c:v>
                </c:pt>
                <c:pt idx="1">
                  <c:v>8 metų</c:v>
                </c:pt>
                <c:pt idx="2">
                  <c:v>9 metų</c:v>
                </c:pt>
                <c:pt idx="3">
                  <c:v>10-11 metų</c:v>
                </c:pt>
              </c:strCache>
            </c:strRef>
          </c:cat>
          <c:val>
            <c:numRef>
              <c:f>Lapas1!$B$2:$B$5</c:f>
              <c:numCache>
                <c:formatCode>General</c:formatCode>
                <c:ptCount val="4"/>
                <c:pt idx="0">
                  <c:v>91</c:v>
                </c:pt>
                <c:pt idx="1">
                  <c:v>92</c:v>
                </c:pt>
                <c:pt idx="2">
                  <c:v>84</c:v>
                </c:pt>
                <c:pt idx="3">
                  <c:v>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F4-47EC-8323-4D4246AF2887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TOBULĖJIMO ZONA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7 metų</c:v>
                </c:pt>
                <c:pt idx="1">
                  <c:v>8 metų</c:v>
                </c:pt>
                <c:pt idx="2">
                  <c:v>9 metų</c:v>
                </c:pt>
                <c:pt idx="3">
                  <c:v>10-11 metų</c:v>
                </c:pt>
              </c:strCache>
            </c:strRef>
          </c:cat>
          <c:val>
            <c:numRef>
              <c:f>Lapas1!$C$2:$C$5</c:f>
              <c:numCache>
                <c:formatCode>General</c:formatCode>
                <c:ptCount val="4"/>
                <c:pt idx="0">
                  <c:v>9</c:v>
                </c:pt>
                <c:pt idx="1">
                  <c:v>6</c:v>
                </c:pt>
                <c:pt idx="2">
                  <c:v>15</c:v>
                </c:pt>
                <c:pt idx="3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F4-47EC-8323-4D4246AF2887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SVEIKATOS RIZIKOS ZONA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7 metų</c:v>
                </c:pt>
                <c:pt idx="1">
                  <c:v>8 metų</c:v>
                </c:pt>
                <c:pt idx="2">
                  <c:v>9 metų</c:v>
                </c:pt>
                <c:pt idx="3">
                  <c:v>10-11 metų</c:v>
                </c:pt>
              </c:strCache>
            </c:strRef>
          </c:cat>
          <c:val>
            <c:numRef>
              <c:f>Lapas1!$D$2:$D$5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1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4F4-47EC-8323-4D4246AF28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41190943"/>
        <c:axId val="1890496559"/>
      </c:barChart>
      <c:catAx>
        <c:axId val="20411909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t-LT"/>
          </a:p>
        </c:txPr>
        <c:crossAx val="1890496559"/>
        <c:crosses val="autoZero"/>
        <c:auto val="1"/>
        <c:lblAlgn val="ctr"/>
        <c:lblOffset val="100"/>
        <c:noMultiLvlLbl val="0"/>
      </c:catAx>
      <c:valAx>
        <c:axId val="18904965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0411909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CCCC"/>
    </a:solidFill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981914370078743E-2"/>
          <c:y val="3.9315380020849486E-2"/>
          <c:w val="0.94583058562992128"/>
          <c:h val="0.7765910305986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SVEIKATAI PALANKUS FP ZONA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7 metų</c:v>
                </c:pt>
                <c:pt idx="1">
                  <c:v>8 metų</c:v>
                </c:pt>
                <c:pt idx="2">
                  <c:v>9 metų</c:v>
                </c:pt>
                <c:pt idx="3">
                  <c:v>10-11 metų</c:v>
                </c:pt>
              </c:strCache>
            </c:strRef>
          </c:cat>
          <c:val>
            <c:numRef>
              <c:f>Lapas1!$B$2:$B$5</c:f>
              <c:numCache>
                <c:formatCode>General</c:formatCode>
                <c:ptCount val="4"/>
                <c:pt idx="0">
                  <c:v>74</c:v>
                </c:pt>
                <c:pt idx="1">
                  <c:v>65</c:v>
                </c:pt>
                <c:pt idx="2">
                  <c:v>59</c:v>
                </c:pt>
                <c:pt idx="3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F4-47EC-8323-4D4246AF2887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TOBULĖJIMO ZONA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7 metų</c:v>
                </c:pt>
                <c:pt idx="1">
                  <c:v>8 metų</c:v>
                </c:pt>
                <c:pt idx="2">
                  <c:v>9 metų</c:v>
                </c:pt>
                <c:pt idx="3">
                  <c:v>10-11 metų</c:v>
                </c:pt>
              </c:strCache>
            </c:strRef>
          </c:cat>
          <c:val>
            <c:numRef>
              <c:f>Lapas1!$C$2:$C$5</c:f>
              <c:numCache>
                <c:formatCode>General</c:formatCode>
                <c:ptCount val="4"/>
                <c:pt idx="0">
                  <c:v>23</c:v>
                </c:pt>
                <c:pt idx="1">
                  <c:v>34</c:v>
                </c:pt>
                <c:pt idx="2">
                  <c:v>40</c:v>
                </c:pt>
                <c:pt idx="3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F4-47EC-8323-4D4246AF2887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SVEIKATOS RIZIKOS ZONA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7 metų</c:v>
                </c:pt>
                <c:pt idx="1">
                  <c:v>8 metų</c:v>
                </c:pt>
                <c:pt idx="2">
                  <c:v>9 metų</c:v>
                </c:pt>
                <c:pt idx="3">
                  <c:v>10-11 metų</c:v>
                </c:pt>
              </c:strCache>
            </c:strRef>
          </c:cat>
          <c:val>
            <c:numRef>
              <c:f>Lapas1!$D$2:$D$5</c:f>
              <c:numCache>
                <c:formatCode>General</c:formatCode>
                <c:ptCount val="4"/>
                <c:pt idx="0">
                  <c:v>3</c:v>
                </c:pt>
                <c:pt idx="1">
                  <c:v>1</c:v>
                </c:pt>
                <c:pt idx="2">
                  <c:v>1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4F4-47EC-8323-4D4246AF28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41190943"/>
        <c:axId val="1890496559"/>
      </c:barChart>
      <c:catAx>
        <c:axId val="20411909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t-LT"/>
          </a:p>
        </c:txPr>
        <c:crossAx val="1890496559"/>
        <c:crosses val="autoZero"/>
        <c:auto val="1"/>
        <c:lblAlgn val="ctr"/>
        <c:lblOffset val="100"/>
        <c:noMultiLvlLbl val="0"/>
      </c:catAx>
      <c:valAx>
        <c:axId val="18904965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041190943"/>
        <c:crosses val="autoZero"/>
        <c:crossBetween val="between"/>
      </c:valAx>
      <c:spPr>
        <a:solidFill>
          <a:srgbClr val="FFCCCC"/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6610931090498236E-2"/>
          <c:y val="0.93073007416860709"/>
          <c:w val="0.75001848294771334"/>
          <c:h val="5.35647964372027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EB216F1-A487-6141-BE73-BCFF633BBA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7240BD-A6DB-4145-986F-074A06A3D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21266F-4811-5249-8447-4BBF36FA167B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802BCE-7367-F749-AF14-3EA6EF445F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B901A8-DB78-7B42-9AF4-8323B01EBE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968F4-68D2-F24D-B6E5-49781D30C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030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08B3B-7D1A-2944-891A-746EFB2446D5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331CC-8A06-6844-B66C-D2205B6DB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52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DFA957A-D789-45A5-B14B-137D500D7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E21D49A5-A603-4210-8B01-4776EAC9A1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5D0F9000-A2C3-440B-BD87-0723BA994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6/11/2026</a:t>
            </a:fld>
            <a:endParaRPr lang="en-US" dirty="0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CBE1A27B-5015-4E22-8720-037505DBC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BAD4E790-FE02-4E1A-B200-3706CDD88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929561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04508AA-BC26-4A58-B312-1B694AAFA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39F2D44A-BA93-45E2-B4E9-F538B4F92D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629A6286-C121-4641-87AC-03D6CCECE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6/11/2026</a:t>
            </a:fld>
            <a:endParaRPr lang="en-US" dirty="0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EEDAF544-B772-4EC9-ADE0-70C6B2F49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FCC27000-2E58-4E44-9AB8-7CCA86501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55203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>
            <a:extLst>
              <a:ext uri="{FF2B5EF4-FFF2-40B4-BE49-F238E27FC236}">
                <a16:creationId xmlns:a16="http://schemas.microsoft.com/office/drawing/2014/main" id="{052719C1-4F87-4CD0-9004-5A38AA3A98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EDFA4459-A9C8-4D35-82CA-450CDEB53B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883F627A-661C-4A2B-A7FA-1A5766083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6/11/2026</a:t>
            </a:fld>
            <a:endParaRPr lang="en-US" dirty="0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199EFF94-BAB1-413D-BA83-953A87B81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D81904CE-AFE2-476A-8587-26BB09233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271303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564B1B-61ED-C442-86AB-4C2AF1E53F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99382"/>
            <a:ext cx="6943344" cy="1035658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Short subtitle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1F221-997F-ED49-809C-691CF821C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6176" y="1704110"/>
            <a:ext cx="10674096" cy="2898244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>
                <a:solidFill>
                  <a:schemeClr val="bg1"/>
                </a:solidFill>
              </a:defRPr>
            </a:lvl1pPr>
          </a:lstStyle>
          <a:p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Title name sit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amet</a:t>
            </a:r>
            <a:endParaRPr lang="en-GB" cap="all" dirty="0">
              <a:latin typeface="Rando" pitchFamily="2" charset="77"/>
              <a:ea typeface="+mj-ea"/>
              <a:cs typeface="Rando" pitchFamily="2" charset="77"/>
            </a:endParaRPr>
          </a:p>
          <a:p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dolor</a:t>
            </a:r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delenit</a:t>
            </a:r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augue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062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708050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ECA5613-BBA8-3247-8C23-C6C11CB92A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7080504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BBEAD1B-79C1-7644-925C-4BE866F2AE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1" y="3036272"/>
            <a:ext cx="10391331" cy="3080660"/>
          </a:xfrm>
        </p:spPr>
        <p:txBody>
          <a:bodyPr numCol="2" spcCol="68400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endParaRPr lang="en-GB" dirty="0"/>
          </a:p>
          <a:p>
            <a:pPr lvl="0"/>
            <a:endParaRPr lang="en-GB" dirty="0"/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 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AB665C60-CFE9-6C4F-849D-5F21A322F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E9E9118-CA02-1A46-BF34-27EEA1145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84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ight pa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538886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5389563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77749F-8390-E243-ADCB-58126340A3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72300" y="0"/>
            <a:ext cx="5219700" cy="6858000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CA5C77E7-B9F8-4E40-BB44-C84CB6A90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CA13886-5608-4848-ABA7-8B1690CF97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320" y="3036271"/>
            <a:ext cx="5085723" cy="30806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672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05397-1F87-F14A-ACB1-BA54218D20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518648" cy="3629764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GB" dirty="0" err="1"/>
              <a:t>SubTitle</a:t>
            </a:r>
            <a:r>
              <a:rPr lang="en-GB" dirty="0"/>
              <a:t> name sit </a:t>
            </a:r>
            <a:r>
              <a:rPr lang="en-GB" dirty="0" err="1"/>
              <a:t>amet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</a:t>
            </a:r>
            <a:r>
              <a:rPr lang="en-GB" dirty="0" err="1"/>
              <a:t>delenit</a:t>
            </a:r>
            <a:r>
              <a:rPr lang="en-GB" dirty="0"/>
              <a:t> </a:t>
            </a:r>
            <a:r>
              <a:rPr lang="en-GB" dirty="0" err="1"/>
              <a:t>augue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34FD66A-C518-6449-9B72-E4F39E71634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99382"/>
            <a:ext cx="7821168" cy="1035658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Short subtitle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US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74B2D354-5C62-1546-905E-5EA0E7757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5807EA1C-0B7D-104F-BD2D-AD921CA79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524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475862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1" y="3036272"/>
            <a:ext cx="4758627" cy="30806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5F5F7C9D-B18B-DB44-B48A-087CF275FE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16040" y="2279800"/>
            <a:ext cx="475862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FC9A1E51-B952-2D43-9A5E-C1619A3266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5341" y="3036272"/>
            <a:ext cx="4758627" cy="30806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C3CE9EE-5F09-D847-95F9-1179A60D7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EBEF01F2-4A47-074E-9A98-1AB491A6B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13C932D9-9C52-AA46-9D45-4CFE4F24C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32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1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2" y="3172698"/>
            <a:ext cx="3184460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17DD34E-063D-3544-8558-07E6B7496F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03427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9ACEB0C-0E5A-E84E-98DC-0866BA5F9A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2727" y="3172698"/>
            <a:ext cx="3185161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772D5925-2ACA-B14E-9384-DC6451D6E8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52233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8A5CEC0E-7A24-7846-9AD5-63784A7ECF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51533" y="3172698"/>
            <a:ext cx="3185161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388E1294-6D5F-3943-8D82-D6CD173B4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E09680DF-DA23-5446-B0D4-85C80DD5D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727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2E34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BAFD4-14C8-DF4F-9B7E-EC9E4551AE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994136" cy="5037940"/>
          </a:xfrm>
        </p:spPr>
        <p:txBody>
          <a:bodyPr anchor="ctr"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„Lorem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“</a:t>
            </a:r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B4ECD8BB-E8B8-A642-86E4-03FB3C475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AF5DAD8-2FAC-EF41-8DF8-A00100F85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06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301" y="3036272"/>
            <a:ext cx="5078667" cy="308065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DCA5614-4765-F541-AA05-8DC729D230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5211763" cy="6858000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52AB1442-B251-F64D-BE4D-A87573ADD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08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7EBBC8B-9373-489A-9D20-4013C6D5E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480660A0-6705-4E8D-824B-50FA8AA1D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054414D5-D12E-4B7C-8772-BAEB1208E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6/11/2026</a:t>
            </a:fld>
            <a:endParaRPr lang="en-US" dirty="0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85E9BE43-CE08-4D7D-8C1D-2F3DEE905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DB3A65A4-6416-4595-9815-0C24BACA1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833865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62BA00-DF4C-C442-9442-DCB113D6A9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22605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DAAB076-4FC2-794D-BDFA-71B64573BE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A457828-4A46-C645-8FE1-7935672FFA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48C7443-5B90-2E42-8A23-6C51F3D0BA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301" y="3036272"/>
            <a:ext cx="5078667" cy="30806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33B3858C-63E1-C14A-8F32-CD43F89D8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869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CE42AF1-7AD8-7A4F-8FB7-8B1CD6814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6166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450D8542-3CD8-FF48-AAF9-F542954DED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36166" y="5249999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67DB947E-6E27-E14F-A73A-8F357BE9D7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72843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7061E79-3994-6E40-8107-E0E018A5EF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72843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8FE3634C-5838-9144-8782-4B74580198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9520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90DB474-A66C-8E41-A82E-11B2F75CCB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9520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F65707C-5733-B049-9ABB-BA2B09172A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05696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B236B4BD-18A5-8347-BCBC-5136C9798BE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05696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E79DDB3-EBDA-694E-8566-9F1BC6484E9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206416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25BA650A-C2AF-AE41-BE69-10260E3E687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772843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D8142567-A5C1-DC47-A690-040CEFB1AD4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339270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D12546E0-2C18-F048-B922-908B2A35FCA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05696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AFF9FBAA-AD5D-A44C-8273-DE1DD8FC4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356E5849-014B-044B-8DAB-E324C4D5D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346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DCA5614-4765-F541-AA05-8DC729D230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80237" y="0"/>
            <a:ext cx="5211763" cy="6858000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19D824D-901D-534F-A3DF-45E9788444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018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E252206-42D5-D847-BE35-DDBBCC0E17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6019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8F16DF9-0B8E-B844-81F8-8A49EAC030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320" y="3036272"/>
            <a:ext cx="5078009" cy="30806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659ACDB6-E28F-7640-AB17-4ACE9C313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36203522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3C3CE9EE-5F09-D847-95F9-1179A60D7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33794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Title name lorem </a:t>
            </a:r>
            <a:r>
              <a:rPr lang="en-GB" dirty="0" err="1"/>
              <a:t>laoreet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ipsum long</a:t>
            </a:r>
            <a:endParaRPr lang="en-US" dirty="0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514FC6B4-6C83-694F-ABD9-039F4F7B971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55639" y="2327275"/>
            <a:ext cx="10337944" cy="35544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1CB6C9A1-E5D3-004F-B30C-FD7B186EA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1C05F0C5-5E0E-0541-9928-23C9A7295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8556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564B1B-61ED-C442-86AB-4C2AF1E53F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78598"/>
            <a:ext cx="3408240" cy="1330037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Phone: (8 46) 39 8908</a:t>
            </a:r>
          </a:p>
          <a:p>
            <a:r>
              <a:rPr lang="en-US" dirty="0"/>
              <a:t>Email: </a:t>
            </a:r>
            <a:r>
              <a:rPr lang="en-US" dirty="0" err="1"/>
              <a:t>informacija@ku.lt</a:t>
            </a:r>
            <a:endParaRPr lang="en-US" dirty="0"/>
          </a:p>
          <a:p>
            <a:r>
              <a:rPr lang="en-US" dirty="0"/>
              <a:t>Web: </a:t>
            </a:r>
            <a:r>
              <a:rPr lang="en-US" dirty="0" err="1"/>
              <a:t>ku.lt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48F23E-95A5-D34A-AE4F-61DCCD2D3A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8129" y="4969560"/>
            <a:ext cx="4593360" cy="1330037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FFFFFF"/>
                </a:solidFill>
                <a:latin typeface="Space Grotesk Medium" pitchFamily="2" charset="77"/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34D1"/>
              </a:buClr>
              <a:buSzPct val="130000"/>
              <a:buFont typeface="System Font Regular"/>
              <a:buNone/>
              <a:tabLst/>
              <a:defRPr/>
            </a:pPr>
            <a:r>
              <a:rPr lang="lt-LT" dirty="0"/>
              <a:t>Klaipėdos universiteto miestelis</a:t>
            </a:r>
          </a:p>
          <a:p>
            <a:r>
              <a:rPr lang="en-US" dirty="0" err="1"/>
              <a:t>Herkaus</a:t>
            </a:r>
            <a:r>
              <a:rPr lang="en-US" dirty="0"/>
              <a:t> </a:t>
            </a:r>
            <a:r>
              <a:rPr lang="en-US" dirty="0" err="1"/>
              <a:t>Manto</a:t>
            </a:r>
            <a:r>
              <a:rPr lang="en-US" dirty="0"/>
              <a:t> g. </a:t>
            </a:r>
          </a:p>
          <a:p>
            <a:r>
              <a:rPr lang="en-US" dirty="0"/>
              <a:t>84</a:t>
            </a:r>
            <a:r>
              <a:rPr lang="lt-LT" dirty="0"/>
              <a:t>92294, Klaipėda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9384C7A-DF3F-4A43-8DD4-55607F417E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175" y="2465593"/>
            <a:ext cx="10646664" cy="1926813"/>
          </a:xfr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>
                <a:solidFill>
                  <a:srgbClr val="FFFFFF"/>
                </a:solidFill>
              </a:defRPr>
            </a:lvl1pPr>
          </a:lstStyle>
          <a:p>
            <a:r>
              <a:rPr lang="lt-LT" cap="all" dirty="0">
                <a:latin typeface="Rando" pitchFamily="2" charset="77"/>
                <a:ea typeface="+mj-ea"/>
                <a:cs typeface="Rando" pitchFamily="2" charset="77"/>
              </a:rPr>
              <a:t>Ačiū už dėmesį.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174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2D25417-FB81-459B-896C-776B97228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76837B94-8843-43EC-B7BC-031C6770E6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E20769F8-FE55-460C-8988-465B8365F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6/11/2026</a:t>
            </a:fld>
            <a:endParaRPr lang="en-US" dirty="0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68BC4C9F-3C38-4353-9DF4-72E80A78F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B7BF64F4-4267-4038-92B3-6F67FF1F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689184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DC6E0A2-6CE1-4479-B20D-1D51ED2E9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1ED130D3-1F72-4C13-A7F1-3F56EBB731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6C715E97-436E-478C-BD02-C49FF6FEE0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4B045C18-9E28-4810-8D98-0C44F996F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6/11/2026</a:t>
            </a:fld>
            <a:endParaRPr lang="en-US" dirty="0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E4EDF502-E83E-44A9-AD27-D8CF5F5CE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310EA6C7-7010-4714-9D31-CC9F2F497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637773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0679520-DBAA-4D17-A764-DE458D983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DDAAE4F5-3846-4B8E-A139-CC49D09507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BB1DA224-7A27-49CC-8897-80227C7A66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B0CDA9F9-DDF4-44EB-BA7D-832129F1DD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6" name="Turinio vietos rezervavimo ženklas 5">
            <a:extLst>
              <a:ext uri="{FF2B5EF4-FFF2-40B4-BE49-F238E27FC236}">
                <a16:creationId xmlns:a16="http://schemas.microsoft.com/office/drawing/2014/main" id="{4D6BC3F8-EAAE-4096-8E48-D6A7BCD090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7" name="Datos vietos rezervavimo ženklas 6">
            <a:extLst>
              <a:ext uri="{FF2B5EF4-FFF2-40B4-BE49-F238E27FC236}">
                <a16:creationId xmlns:a16="http://schemas.microsoft.com/office/drawing/2014/main" id="{66FEBFAF-C469-4690-967A-F2D770F48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6/11/2026</a:t>
            </a:fld>
            <a:endParaRPr lang="en-US" dirty="0"/>
          </a:p>
        </p:txBody>
      </p:sp>
      <p:sp>
        <p:nvSpPr>
          <p:cNvPr id="8" name="Poraštės vietos rezervavimo ženklas 7">
            <a:extLst>
              <a:ext uri="{FF2B5EF4-FFF2-40B4-BE49-F238E27FC236}">
                <a16:creationId xmlns:a16="http://schemas.microsoft.com/office/drawing/2014/main" id="{DD438298-EBFC-4C1A-A0AD-8446B3325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9" name="Skaidrės numerio vietos rezervavimo ženklas 8">
            <a:extLst>
              <a:ext uri="{FF2B5EF4-FFF2-40B4-BE49-F238E27FC236}">
                <a16:creationId xmlns:a16="http://schemas.microsoft.com/office/drawing/2014/main" id="{972800ED-EB7E-4CD0-B371-8D8C0C570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40501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BFDEAD3-481D-47D2-A4CF-673D8370A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Datos vietos rezervavimo ženklas 2">
            <a:extLst>
              <a:ext uri="{FF2B5EF4-FFF2-40B4-BE49-F238E27FC236}">
                <a16:creationId xmlns:a16="http://schemas.microsoft.com/office/drawing/2014/main" id="{B974AE69-530C-4AD6-A71A-E31E42BD3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6/11/2026</a:t>
            </a:fld>
            <a:endParaRPr lang="en-US" dirty="0"/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6CA3F14A-ED0B-4E17-BF6C-1F5DDC112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173AB830-6AF6-4B96-AE3B-80B3A084E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945042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>
            <a:extLst>
              <a:ext uri="{FF2B5EF4-FFF2-40B4-BE49-F238E27FC236}">
                <a16:creationId xmlns:a16="http://schemas.microsoft.com/office/drawing/2014/main" id="{436A07A6-BB45-4EF1-84B7-02D4AE75E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6/11/2026</a:t>
            </a:fld>
            <a:endParaRPr lang="en-US" dirty="0"/>
          </a:p>
        </p:txBody>
      </p:sp>
      <p:sp>
        <p:nvSpPr>
          <p:cNvPr id="3" name="Poraštės vietos rezervavimo ženklas 2">
            <a:extLst>
              <a:ext uri="{FF2B5EF4-FFF2-40B4-BE49-F238E27FC236}">
                <a16:creationId xmlns:a16="http://schemas.microsoft.com/office/drawing/2014/main" id="{09E91C37-6033-4638-9EB1-755DCF373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2ED9BE3F-2D73-41C3-B25B-B14D35046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812097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073F549-B5A8-4FDD-BBEF-DD846E980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ACCF507A-0F20-477C-AC6F-E03D2DB55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2653E775-4BFD-4DD2-94C1-5C3EFE444D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6D7C3B91-0754-443C-876F-35147E67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6/11/2026</a:t>
            </a:fld>
            <a:endParaRPr lang="en-US" dirty="0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7FE542F9-82ED-4799-9C55-AB8193591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D887A3BD-B472-49D7-A21D-F2E9D8FE5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36825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D1E3A64-CC46-4465-9276-C3FAC884B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Paveikslėlio vietos rezervavimo ženklas 2">
            <a:extLst>
              <a:ext uri="{FF2B5EF4-FFF2-40B4-BE49-F238E27FC236}">
                <a16:creationId xmlns:a16="http://schemas.microsoft.com/office/drawing/2014/main" id="{6F7F3BF6-F609-4BEE-A8DA-9BD858C4CE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79ADBAA1-9503-4746-83BE-20FE1F05F6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BC16A89A-33B0-4233-94FB-E8A431A8F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6/11/2026</a:t>
            </a:fld>
            <a:endParaRPr lang="en-US" dirty="0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62CCB99D-697D-46F0-A78A-FBA6E8120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EF7F928B-30BB-4003-892C-CAB81AD3C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13225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>
            <a:extLst>
              <a:ext uri="{FF2B5EF4-FFF2-40B4-BE49-F238E27FC236}">
                <a16:creationId xmlns:a16="http://schemas.microsoft.com/office/drawing/2014/main" id="{80DCEA0B-B0C9-47F1-8200-96B23EA98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5358CF3F-DAA4-442A-AA19-E32F168C2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5128D132-8401-4DFA-B76A-D49CCCEEE1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6/11/2026</a:t>
            </a:fld>
            <a:endParaRPr lang="en-US" dirty="0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AA15F9FD-FDBE-4B1B-B5AE-E288BCD5CD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E99DB9D1-ABE6-4469-AE6A-92E746E40A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389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650" r:id="rId15"/>
    <p:sldLayoutId id="2147483653" r:id="rId16"/>
    <p:sldLayoutId id="2147483658" r:id="rId17"/>
    <p:sldLayoutId id="2147483652" r:id="rId18"/>
    <p:sldLayoutId id="2147483651" r:id="rId19"/>
    <p:sldLayoutId id="2147483655" r:id="rId20"/>
    <p:sldLayoutId id="2147483659" r:id="rId21"/>
    <p:sldLayoutId id="2147483654" r:id="rId22"/>
    <p:sldLayoutId id="2147483660" r:id="rId23"/>
    <p:sldLayoutId id="2147483661" r:id="rId2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BC374E7-D3F1-2843-977A-B6E659619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73736" y="4481553"/>
            <a:ext cx="3537418" cy="1035658"/>
          </a:xfrm>
        </p:spPr>
        <p:txBody>
          <a:bodyPr>
            <a:normAutofit/>
          </a:bodyPr>
          <a:lstStyle/>
          <a:p>
            <a:r>
              <a:rPr lang="lt-LT" dirty="0">
                <a:latin typeface="Montserrat Light" pitchFamily="2" charset="0"/>
              </a:rPr>
              <a:t>Parengė: sveikatos specialistė Diana </a:t>
            </a:r>
            <a:r>
              <a:rPr lang="lt-LT" dirty="0" err="1">
                <a:latin typeface="Montserrat Light" pitchFamily="2" charset="0"/>
              </a:rPr>
              <a:t>Užgalienė</a:t>
            </a:r>
            <a:endParaRPr lang="en-US" dirty="0">
              <a:latin typeface="Montserrat Light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D8568-8448-2740-89CC-8FE3774E3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6176" y="2173857"/>
            <a:ext cx="10964978" cy="2195583"/>
          </a:xfrm>
        </p:spPr>
        <p:txBody>
          <a:bodyPr/>
          <a:lstStyle/>
          <a:p>
            <a:pPr algn="ctr"/>
            <a:r>
              <a:rPr lang="lt-LT" sz="3600" cap="all" dirty="0">
                <a:solidFill>
                  <a:srgbClr val="F0A334"/>
                </a:solidFill>
                <a:latin typeface="Montserrat Medium" pitchFamily="2" charset="0"/>
                <a:ea typeface="+mj-ea"/>
                <a:cs typeface="Rando" pitchFamily="2" charset="77"/>
              </a:rPr>
              <a:t>Uostamiesčio progimnazijos</a:t>
            </a:r>
          </a:p>
          <a:p>
            <a:pPr algn="ctr"/>
            <a:r>
              <a:rPr lang="lt-LT" sz="2800" cap="all" dirty="0">
                <a:solidFill>
                  <a:srgbClr val="F0A334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Mokinių fizinio pajėgumo testavimo analizė </a:t>
            </a:r>
          </a:p>
          <a:p>
            <a:pPr algn="ctr"/>
            <a:r>
              <a:rPr lang="lt-LT" sz="2800" cap="all" dirty="0">
                <a:solidFill>
                  <a:srgbClr val="F0A334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/</a:t>
            </a:r>
            <a:r>
              <a:rPr lang="lt-LT" sz="2000" cap="all" dirty="0">
                <a:solidFill>
                  <a:srgbClr val="F0A334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Pradinės klasės</a:t>
            </a:r>
            <a:r>
              <a:rPr lang="lt-LT" sz="2800" cap="all" dirty="0">
                <a:solidFill>
                  <a:srgbClr val="F0A334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/</a:t>
            </a:r>
          </a:p>
          <a:p>
            <a:pPr algn="ctr"/>
            <a:r>
              <a:rPr lang="lt-LT" sz="2800" cap="all" dirty="0">
                <a:solidFill>
                  <a:srgbClr val="F0A334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2025 m.</a:t>
            </a:r>
            <a:endParaRPr lang="en-GB" sz="2800" cap="all" dirty="0">
              <a:solidFill>
                <a:srgbClr val="F0A334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6" y="506891"/>
            <a:ext cx="3996267" cy="90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46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1434268-E212-42B5-AA38-D8CE7E004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780" y="223936"/>
            <a:ext cx="10627566" cy="1194317"/>
          </a:xfrm>
        </p:spPr>
        <p:txBody>
          <a:bodyPr/>
          <a:lstStyle/>
          <a:p>
            <a:pPr algn="ctr"/>
            <a:r>
              <a:rPr lang="lt-LT" sz="2400" b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x 5 m bėgimo šaudykle (greitumui, vikrumui nustatyti) testo rezultatų pasiskirstymas pagal zonas 2025 m. m</a:t>
            </a:r>
            <a:br>
              <a:rPr lang="lt-LT" sz="2400" b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400" b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mergaičių/</a:t>
            </a:r>
            <a:endParaRPr lang="lt-L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1555D56A-B807-441A-9C40-296F52D4C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8E96CD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t>Presentation name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E96CD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732B78F9-B102-415E-95E0-9156AAD05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E96CD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E96CD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A70FE26D-01FA-4474-BE5B-8044BE0360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3085382"/>
              </p:ext>
            </p:extLst>
          </p:nvPr>
        </p:nvGraphicFramePr>
        <p:xfrm>
          <a:off x="1175657" y="1418252"/>
          <a:ext cx="9489233" cy="5138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30792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1434268-E212-42B5-AA38-D8CE7E004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19" y="326572"/>
            <a:ext cx="10849325" cy="1101808"/>
          </a:xfrm>
        </p:spPr>
        <p:txBody>
          <a:bodyPr/>
          <a:lstStyle/>
          <a:p>
            <a:pPr algn="ctr"/>
            <a:r>
              <a:rPr lang="lt-LT" sz="2400" b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minučių bėgimo (širdies ir kraujagyslių sistemos pajėgumui nustatyti)  testo rezultatų pasiskirstymas pagal zonas 2025 m. m.</a:t>
            </a:r>
            <a:br>
              <a:rPr lang="lt-LT" sz="2400" b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400" b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/mergaičių/</a:t>
            </a:r>
            <a:endParaRPr lang="lt-L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1555D56A-B807-441A-9C40-296F52D4C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8E96CD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t>Presentation name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E96CD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732B78F9-B102-415E-95E0-9156AAD05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E96CD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E96CD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A70FE26D-01FA-4474-BE5B-8044BE0360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3012666"/>
              </p:ext>
            </p:extLst>
          </p:nvPr>
        </p:nvGraphicFramePr>
        <p:xfrm>
          <a:off x="1595535" y="1502229"/>
          <a:ext cx="9265297" cy="4851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25762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B59844AF-A874-4B60-B15B-FF53FF9625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0465" y="1194955"/>
            <a:ext cx="5085723" cy="5264878"/>
          </a:xfrm>
        </p:spPr>
        <p:txBody>
          <a:bodyPr>
            <a:noAutofit/>
          </a:bodyPr>
          <a:lstStyle/>
          <a:p>
            <a:r>
              <a:rPr lang="lt-LT" sz="1800" dirty="0">
                <a:latin typeface="SimSun" panose="02010600030101010101" pitchFamily="2" charset="-122"/>
                <a:ea typeface="SimSun" panose="02010600030101010101" pitchFamily="2" charset="-122"/>
              </a:rPr>
              <a:t>Mokinių fizinio pajėgumo testavimo duomenys rodo, kad dauguma atitinka sveikatai palankios zonos rezultatus. Kiek prastesni rezultatai berniukų 6 min bėgimo- didesnis skaičius mokinių yra tobulėjimo zonos ribose. </a:t>
            </a:r>
          </a:p>
          <a:p>
            <a:r>
              <a:rPr lang="lt-LT" sz="1800" dirty="0">
                <a:latin typeface="SimSun" panose="02010600030101010101" pitchFamily="2" charset="-122"/>
                <a:ea typeface="SimSun" panose="02010600030101010101" pitchFamily="2" charset="-122"/>
              </a:rPr>
              <a:t>Rizika mokinių fizinio pajėgumo rezultatams įžvelgiu dėl su amžiumi ilgėjančio laiko praleidimo prie ekranų. Mažėja laiko skirto fiziniam aktyvumui. Manau, teigiamų rezultatų duotų didesnis šeimos įsitraukimas į bendras fiziškai aktyvias veiklas. </a:t>
            </a:r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0E018E89-4D07-452F-8003-3242F9075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523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D9665164-C87B-40D5-B3E4-F996F7740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897301">
            <a:off x="655320" y="741068"/>
            <a:ext cx="5388864" cy="4121877"/>
          </a:xfrm>
        </p:spPr>
        <p:txBody>
          <a:bodyPr>
            <a:normAutofit/>
          </a:bodyPr>
          <a:lstStyle/>
          <a:p>
            <a:r>
              <a:rPr lang="lt-LT" dirty="0">
                <a:solidFill>
                  <a:srgbClr val="00B0F0"/>
                </a:solidFill>
                <a:latin typeface="Algerian" panose="04020705040A02060702" pitchFamily="82" charset="0"/>
              </a:rPr>
              <a:t>GYVENTI SVEIKA, O SVEIKAI GYVENTI IŠMOKSIME</a:t>
            </a:r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431C7ED0-6213-4D8C-87E0-25ADABB66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255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BC374E7-D3F1-2843-977A-B6E659619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168" y="2708696"/>
            <a:ext cx="10964979" cy="3743863"/>
          </a:xfrm>
        </p:spPr>
        <p:txBody>
          <a:bodyPr>
            <a:normAutofit/>
          </a:bodyPr>
          <a:lstStyle/>
          <a:p>
            <a:r>
              <a:rPr lang="lt-LT" sz="3000" dirty="0">
                <a:latin typeface="Montserrat SemiBold" pitchFamily="2" charset="0"/>
              </a:rPr>
              <a:t>MUS RASITE:</a:t>
            </a:r>
          </a:p>
          <a:p>
            <a:r>
              <a:rPr lang="es-ES" sz="2200" dirty="0" err="1">
                <a:latin typeface="Montserrat Light" pitchFamily="2" charset="0"/>
              </a:rPr>
              <a:t>Taikos</a:t>
            </a:r>
            <a:r>
              <a:rPr lang="es-ES" sz="2200" dirty="0">
                <a:latin typeface="Montserrat Light" pitchFamily="2" charset="0"/>
              </a:rPr>
              <a:t> </a:t>
            </a:r>
            <a:r>
              <a:rPr lang="es-ES" sz="2200" dirty="0" err="1">
                <a:latin typeface="Montserrat Light" pitchFamily="2" charset="0"/>
              </a:rPr>
              <a:t>pr</a:t>
            </a:r>
            <a:r>
              <a:rPr lang="es-ES" sz="2200" dirty="0">
                <a:latin typeface="Montserrat Light" pitchFamily="2" charset="0"/>
              </a:rPr>
              <a:t>. 76, </a:t>
            </a:r>
            <a:r>
              <a:rPr lang="es-ES" sz="2200" dirty="0" err="1">
                <a:latin typeface="Montserrat Light" pitchFamily="2" charset="0"/>
              </a:rPr>
              <a:t>Klaipėda</a:t>
            </a:r>
            <a:endParaRPr lang="es-ES" sz="2200" dirty="0">
              <a:latin typeface="Montserrat Light" pitchFamily="2" charset="0"/>
            </a:endParaRPr>
          </a:p>
          <a:p>
            <a:r>
              <a:rPr lang="es-ES" sz="2200" dirty="0">
                <a:latin typeface="Montserrat Light" pitchFamily="2" charset="0"/>
              </a:rPr>
              <a:t>Tel. (8 46) 234796</a:t>
            </a:r>
          </a:p>
          <a:p>
            <a:r>
              <a:rPr lang="es-ES" sz="2200" dirty="0">
                <a:latin typeface="Montserrat Light" pitchFamily="2" charset="0"/>
              </a:rPr>
              <a:t>El. p. </a:t>
            </a:r>
            <a:r>
              <a:rPr lang="es-ES" sz="2200" dirty="0" err="1">
                <a:latin typeface="Montserrat Light" pitchFamily="2" charset="0"/>
              </a:rPr>
              <a:t>info@sveikatosbiuras.lt</a:t>
            </a:r>
            <a:endParaRPr lang="es-ES" sz="2200" dirty="0">
              <a:latin typeface="Montserrat Light" pitchFamily="2" charset="0"/>
            </a:endParaRPr>
          </a:p>
          <a:p>
            <a:r>
              <a:rPr lang="es-ES" sz="2200" dirty="0">
                <a:latin typeface="Montserrat Light" pitchFamily="2" charset="0"/>
              </a:rPr>
              <a:t>www.sveikatosbiuras.lt</a:t>
            </a:r>
          </a:p>
          <a:p>
            <a:r>
              <a:rPr lang="es-ES" sz="2200" dirty="0">
                <a:latin typeface="Montserrat Light" pitchFamily="2" charset="0"/>
              </a:rPr>
              <a:t>www.facebook.com/biuras</a:t>
            </a:r>
            <a:endParaRPr lang="en-US" sz="2200" dirty="0">
              <a:latin typeface="Montserrat Light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6" y="506891"/>
            <a:ext cx="3996267" cy="90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66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ntrinis pavadinimas 9">
            <a:extLst>
              <a:ext uri="{FF2B5EF4-FFF2-40B4-BE49-F238E27FC236}">
                <a16:creationId xmlns:a16="http://schemas.microsoft.com/office/drawing/2014/main" id="{FD680E4A-2C3D-43D3-BA56-79537440AD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D8568-8448-2740-89CC-8FE3774E3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6176" y="2173857"/>
            <a:ext cx="10964978" cy="2195583"/>
          </a:xfrm>
        </p:spPr>
        <p:txBody>
          <a:bodyPr/>
          <a:lstStyle/>
          <a:p>
            <a:r>
              <a:rPr lang="lt-LT" sz="1400" cap="all" dirty="0">
                <a:solidFill>
                  <a:srgbClr val="232461"/>
                </a:solidFill>
                <a:latin typeface="Montserrat Medium" pitchFamily="2" charset="0"/>
                <a:ea typeface="+mj-ea"/>
                <a:cs typeface="Rando" pitchFamily="2" charset="77"/>
              </a:rPr>
              <a:t>Mokinių fizinio pajėgumo testavimo analizė atlikta remiantis Progimnazijos kūno kultūros pamokų atlikta tam tikrų fizinių užduočių atlikimo rezultatais. </a:t>
            </a:r>
          </a:p>
          <a:p>
            <a:endParaRPr lang="lt-LT" sz="1400" cap="all" dirty="0">
              <a:solidFill>
                <a:srgbClr val="232461"/>
              </a:solidFill>
              <a:latin typeface="Montserrat Medium" pitchFamily="2" charset="0"/>
              <a:ea typeface="+mj-ea"/>
              <a:cs typeface="Rando" pitchFamily="2" charset="77"/>
            </a:endParaRPr>
          </a:p>
          <a:p>
            <a:r>
              <a:rPr lang="lt-LT" sz="1400" cap="all" dirty="0">
                <a:solidFill>
                  <a:srgbClr val="232461"/>
                </a:solidFill>
                <a:latin typeface="Montserrat Medium" pitchFamily="2" charset="0"/>
                <a:ea typeface="+mj-ea"/>
                <a:cs typeface="Rando" pitchFamily="2" charset="77"/>
              </a:rPr>
              <a:t>Mokinių fizinį testavimą atliko :</a:t>
            </a:r>
          </a:p>
          <a:p>
            <a:r>
              <a:rPr lang="lt-LT" sz="1400" cap="all" dirty="0">
                <a:solidFill>
                  <a:srgbClr val="232461"/>
                </a:solidFill>
                <a:latin typeface="Montserrat Medium" pitchFamily="2" charset="0"/>
                <a:ea typeface="+mj-ea"/>
                <a:cs typeface="Rando" pitchFamily="2" charset="77"/>
              </a:rPr>
              <a:t>PRADINIŲ KLASIŲ MOKINIŲ- Klasės mokytojas;</a:t>
            </a:r>
          </a:p>
          <a:p>
            <a:r>
              <a:rPr lang="lt-LT" sz="1400" cap="all" dirty="0">
                <a:solidFill>
                  <a:srgbClr val="232461"/>
                </a:solidFill>
                <a:latin typeface="Montserrat Medium" pitchFamily="2" charset="0"/>
                <a:ea typeface="+mj-ea"/>
                <a:cs typeface="Rando" pitchFamily="2" charset="77"/>
              </a:rPr>
              <a:t>5-8 klasių mokinių- kūno kultūros mokytojai. </a:t>
            </a:r>
          </a:p>
          <a:p>
            <a:endParaRPr lang="lt-LT" sz="1400" cap="all" dirty="0">
              <a:solidFill>
                <a:srgbClr val="232461"/>
              </a:solidFill>
              <a:latin typeface="Montserrat Medium" pitchFamily="2" charset="0"/>
              <a:ea typeface="+mj-ea"/>
              <a:cs typeface="Rando" pitchFamily="2" charset="77"/>
            </a:endParaRPr>
          </a:p>
          <a:p>
            <a:r>
              <a:rPr lang="lt-LT" sz="1400" cap="all" dirty="0">
                <a:solidFill>
                  <a:srgbClr val="232461"/>
                </a:solidFill>
                <a:latin typeface="Montserrat Medium" pitchFamily="2" charset="0"/>
                <a:ea typeface="+mj-ea"/>
                <a:cs typeface="Rando" pitchFamily="2" charset="77"/>
              </a:rPr>
              <a:t>Pradinių klasių mokiniams reikėjo atlikti 4 pratimus, 5-8 klasių mokiniams 6 pratimus.</a:t>
            </a:r>
          </a:p>
          <a:p>
            <a:endParaRPr lang="lt-LT" sz="1400" cap="all" dirty="0">
              <a:solidFill>
                <a:srgbClr val="232461"/>
              </a:solidFill>
              <a:latin typeface="Montserrat Medium" pitchFamily="2" charset="0"/>
              <a:ea typeface="+mj-ea"/>
              <a:cs typeface="Rando" pitchFamily="2" charset="77"/>
            </a:endParaRPr>
          </a:p>
          <a:p>
            <a:endParaRPr lang="en-GB" sz="1400" cap="all" dirty="0">
              <a:solidFill>
                <a:srgbClr val="232461"/>
              </a:solidFill>
              <a:latin typeface="Montserrat Medium" pitchFamily="2" charset="0"/>
              <a:ea typeface="+mj-ea"/>
              <a:cs typeface="Rando" pitchFamily="2" charset="7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7" y="506891"/>
            <a:ext cx="3996265" cy="90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785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ntrinis pavadinimas 9">
            <a:extLst>
              <a:ext uri="{FF2B5EF4-FFF2-40B4-BE49-F238E27FC236}">
                <a16:creationId xmlns:a16="http://schemas.microsoft.com/office/drawing/2014/main" id="{FD680E4A-2C3D-43D3-BA56-79537440AD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6175" y="2248677"/>
            <a:ext cx="10737171" cy="1735493"/>
          </a:xfrm>
        </p:spPr>
        <p:txBody>
          <a:bodyPr>
            <a:noAutofit/>
          </a:bodyPr>
          <a:lstStyle/>
          <a:p>
            <a:pPr algn="ctr"/>
            <a:r>
              <a:rPr lang="lt-LT" sz="4000" dirty="0">
                <a:solidFill>
                  <a:srgbClr val="2324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PRADINIŲ KLASIŲ MOKINIŲ FIZINIO PAJĖGUMO TESTŲ ANALIZĖ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D8568-8448-2740-89CC-8FE3774E3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6176" y="2173857"/>
            <a:ext cx="10964978" cy="2195583"/>
          </a:xfrm>
        </p:spPr>
        <p:txBody>
          <a:bodyPr/>
          <a:lstStyle/>
          <a:p>
            <a:endParaRPr lang="lt-LT" sz="1400" cap="all" dirty="0">
              <a:solidFill>
                <a:srgbClr val="232461"/>
              </a:solidFill>
              <a:latin typeface="Montserrat Medium" pitchFamily="2" charset="0"/>
              <a:ea typeface="+mj-ea"/>
              <a:cs typeface="Rando" pitchFamily="2" charset="77"/>
            </a:endParaRPr>
          </a:p>
          <a:p>
            <a:endParaRPr lang="lt-LT" sz="1400" cap="all" dirty="0">
              <a:solidFill>
                <a:srgbClr val="232461"/>
              </a:solidFill>
              <a:latin typeface="Montserrat Medium" pitchFamily="2" charset="0"/>
              <a:ea typeface="+mj-ea"/>
              <a:cs typeface="Rando" pitchFamily="2" charset="77"/>
            </a:endParaRPr>
          </a:p>
          <a:p>
            <a:endParaRPr lang="en-GB" sz="1400" cap="all" dirty="0">
              <a:solidFill>
                <a:srgbClr val="232461"/>
              </a:solidFill>
              <a:latin typeface="Montserrat Medium" pitchFamily="2" charset="0"/>
              <a:ea typeface="+mj-ea"/>
              <a:cs typeface="Rando" pitchFamily="2" charset="7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7" y="506891"/>
            <a:ext cx="3996265" cy="90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79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1434268-E212-42B5-AA38-D8CE7E004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503854"/>
            <a:ext cx="10518648" cy="1194318"/>
          </a:xfrm>
        </p:spPr>
        <p:txBody>
          <a:bodyPr/>
          <a:lstStyle/>
          <a:p>
            <a:pPr algn="ctr"/>
            <a:r>
              <a:rPr lang="lt-LT" sz="2400" b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Šuolio iš vietos į tolį  (kojų raumenų jėgai nustatyti). testo rezultatų pasiskirstymas pagal zonas</a:t>
            </a:r>
            <a:r>
              <a:rPr lang="en-US" sz="2400" b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400" b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m. m. </a:t>
            </a:r>
            <a:br>
              <a:rPr lang="lt-LT" sz="2400" b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400" b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/berniukų/</a:t>
            </a:r>
            <a:endParaRPr lang="lt-L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1555D56A-B807-441A-9C40-296F52D4C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732B78F9-B102-415E-95E0-9156AAD05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A70FE26D-01FA-4474-BE5B-8044BE0360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8368131"/>
              </p:ext>
            </p:extLst>
          </p:nvPr>
        </p:nvGraphicFramePr>
        <p:xfrm>
          <a:off x="2031999" y="1698172"/>
          <a:ext cx="8408955" cy="44401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28529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1434268-E212-42B5-AA38-D8CE7E004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583" y="345232"/>
            <a:ext cx="10221873" cy="1091681"/>
          </a:xfrm>
        </p:spPr>
        <p:txBody>
          <a:bodyPr/>
          <a:lstStyle/>
          <a:p>
            <a:pPr algn="ctr"/>
            <a:r>
              <a:rPr lang="lt-LT" sz="2400" b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Teniso kamuoliuko metimo (rankų raumenų jėgai nustatyti) testo rezultatų pasiskirstymas pagal zonas 2025 m. m. </a:t>
            </a:r>
            <a:br>
              <a:rPr lang="lt-LT" sz="2400" b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400" b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berniukų/</a:t>
            </a:r>
            <a:endParaRPr lang="lt-L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1555D56A-B807-441A-9C40-296F52D4C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8E96CD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t>Presentation name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E96CD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732B78F9-B102-415E-95E0-9156AAD05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E96CD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E96CD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A70FE26D-01FA-4474-BE5B-8044BE0360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4649766"/>
              </p:ext>
            </p:extLst>
          </p:nvPr>
        </p:nvGraphicFramePr>
        <p:xfrm>
          <a:off x="2032000" y="1870363"/>
          <a:ext cx="9248710" cy="45770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34856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1434268-E212-42B5-AA38-D8CE7E004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21191"/>
            <a:ext cx="10518648" cy="1262507"/>
          </a:xfrm>
        </p:spPr>
        <p:txBody>
          <a:bodyPr/>
          <a:lstStyle/>
          <a:p>
            <a:pPr algn="ctr"/>
            <a:r>
              <a:rPr lang="lt-LT" sz="2400" b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x 5 m bėgimo šaudykle (greitumui, vikrumui nustatyti) testo rezultatų pasiskirstymas pagal zonas 2025 m. m. </a:t>
            </a:r>
            <a:br>
              <a:rPr lang="lt-LT" sz="2400" b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400" b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berniukų/</a:t>
            </a:r>
            <a:endParaRPr lang="lt-L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1555D56A-B807-441A-9C40-296F52D4C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8E96CD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t>Presentation name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E96CD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732B78F9-B102-415E-95E0-9156AAD05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E96CD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E96CD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A70FE26D-01FA-4474-BE5B-8044BE0360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7693136"/>
              </p:ext>
            </p:extLst>
          </p:nvPr>
        </p:nvGraphicFramePr>
        <p:xfrm>
          <a:off x="1054359" y="1334278"/>
          <a:ext cx="9713169" cy="4973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77749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1434268-E212-42B5-AA38-D8CE7E004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251927"/>
            <a:ext cx="10994136" cy="1156996"/>
          </a:xfrm>
        </p:spPr>
        <p:txBody>
          <a:bodyPr/>
          <a:lstStyle/>
          <a:p>
            <a:pPr algn="ctr"/>
            <a:r>
              <a:rPr lang="lt-LT" sz="2400" b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„6 minučių bėgimas“ (širdies ir kraujagyslių sistemos pajėgumui nustatyti) . testo rezultatų pasiskirstymas pagal zonas 2025 m. m. </a:t>
            </a:r>
            <a:br>
              <a:rPr lang="lt-LT" sz="2400" b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400" b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berniukų/</a:t>
            </a:r>
            <a:endParaRPr lang="lt-L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1555D56A-B807-441A-9C40-296F52D4C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8E96CD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t>Presentation name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E96CD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732B78F9-B102-415E-95E0-9156AAD05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E96CD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E96CD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A70FE26D-01FA-4474-BE5B-8044BE0360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6959146"/>
              </p:ext>
            </p:extLst>
          </p:nvPr>
        </p:nvGraphicFramePr>
        <p:xfrm>
          <a:off x="1539551" y="1268963"/>
          <a:ext cx="9274629" cy="4869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15484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1434268-E212-42B5-AA38-D8CE7E004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205274"/>
            <a:ext cx="10518648" cy="1147665"/>
          </a:xfrm>
        </p:spPr>
        <p:txBody>
          <a:bodyPr/>
          <a:lstStyle/>
          <a:p>
            <a:pPr algn="ctr"/>
            <a:r>
              <a:rPr lang="lt-LT" sz="2400" b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Šuolio iš vietos į tolį  (kojų raumenų jėgai nustatyti). testo rezultatų pasiskirstymas pagal zonas 2025 m. m. </a:t>
            </a:r>
            <a:br>
              <a:rPr lang="lt-LT" sz="2400" b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400" b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mergaičių/</a:t>
            </a:r>
            <a:endParaRPr lang="lt-L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1555D56A-B807-441A-9C40-296F52D4C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8E96CD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t>Presentation name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E96CD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732B78F9-B102-415E-95E0-9156AAD05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E96CD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E96CD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A70FE26D-01FA-4474-BE5B-8044BE0360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3960057"/>
              </p:ext>
            </p:extLst>
          </p:nvPr>
        </p:nvGraphicFramePr>
        <p:xfrm>
          <a:off x="1259633" y="1567544"/>
          <a:ext cx="9218645" cy="4570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69757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1434268-E212-42B5-AA38-D8CE7E004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19" y="279918"/>
            <a:ext cx="10149529" cy="1017037"/>
          </a:xfrm>
        </p:spPr>
        <p:txBody>
          <a:bodyPr>
            <a:normAutofit fontScale="90000"/>
          </a:bodyPr>
          <a:lstStyle/>
          <a:p>
            <a:pPr algn="ctr"/>
            <a:r>
              <a:rPr lang="lt-LT" sz="2400" b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Teniso kamuoliuko metimo (rankų raumenų jėgai nustatyti) testo rezultatų pasiskirstymas pagal zonas 2025 m. m. </a:t>
            </a:r>
            <a:br>
              <a:rPr lang="lt-LT" sz="2400" b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400" b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mergaičių/</a:t>
            </a:r>
            <a:endParaRPr lang="lt-L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1555D56A-B807-441A-9C40-296F52D4C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8E96CD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t>Presentation name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E96CD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732B78F9-B102-415E-95E0-9156AAD05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E96CD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E96CD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A70FE26D-01FA-4474-BE5B-8044BE0360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5247903"/>
              </p:ext>
            </p:extLst>
          </p:nvPr>
        </p:nvGraphicFramePr>
        <p:xfrm>
          <a:off x="970384" y="1464906"/>
          <a:ext cx="9517224" cy="4917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98307606"/>
      </p:ext>
    </p:extLst>
  </p:cSld>
  <p:clrMapOvr>
    <a:masterClrMapping/>
  </p:clrMapOvr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888</TotalTime>
  <Words>416</Words>
  <Application>Microsoft Office PowerPoint</Application>
  <PresentationFormat>Plačiaekranė</PresentationFormat>
  <Paragraphs>49</Paragraphs>
  <Slides>14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13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14</vt:i4>
      </vt:variant>
    </vt:vector>
  </HeadingPairs>
  <TitlesOfParts>
    <vt:vector size="28" baseType="lpstr">
      <vt:lpstr>SimSun</vt:lpstr>
      <vt:lpstr>Algerian</vt:lpstr>
      <vt:lpstr>Arial</vt:lpstr>
      <vt:lpstr>Calibri</vt:lpstr>
      <vt:lpstr>Calibri Light</vt:lpstr>
      <vt:lpstr>Montserrat Light</vt:lpstr>
      <vt:lpstr>Montserrat Medium</vt:lpstr>
      <vt:lpstr>Montserrat SemiBold</vt:lpstr>
      <vt:lpstr>Rando</vt:lpstr>
      <vt:lpstr>System Font Regular</vt:lpstr>
      <vt:lpstr>Space Grotesk</vt:lpstr>
      <vt:lpstr>Space Grotesk Medium</vt:lpstr>
      <vt:lpstr>Times New Roman</vt:lpstr>
      <vt:lpstr>„Office“ tema</vt:lpstr>
      <vt:lpstr>„PowerPoint“ pateiktis</vt:lpstr>
      <vt:lpstr>„PowerPoint“ pateiktis</vt:lpstr>
      <vt:lpstr>„PowerPoint“ pateiktis</vt:lpstr>
      <vt:lpstr>Šuolio iš vietos į tolį  (kojų raumenų jėgai nustatyti). testo rezultatų pasiskirstymas pagal zonas 2025 m. m.  /berniukų/</vt:lpstr>
      <vt:lpstr>Teniso kamuoliuko metimo (rankų raumenų jėgai nustatyti) testo rezultatų pasiskirstymas pagal zonas 2025 m. m.  / berniukų/</vt:lpstr>
      <vt:lpstr>10 x 5 m bėgimo šaudykle (greitumui, vikrumui nustatyti) testo rezultatų pasiskirstymas pagal zonas 2025 m. m.  / berniukų/</vt:lpstr>
      <vt:lpstr>„6 minučių bėgimas“ (širdies ir kraujagyslių sistemos pajėgumui nustatyti) . testo rezultatų pasiskirstymas pagal zonas 2025 m. m.  / berniukų/</vt:lpstr>
      <vt:lpstr>Šuolio iš vietos į tolį  (kojų raumenų jėgai nustatyti). testo rezultatų pasiskirstymas pagal zonas 2025 m. m.  / mergaičių/</vt:lpstr>
      <vt:lpstr>Teniso kamuoliuko metimo (rankų raumenų jėgai nustatyti) testo rezultatų pasiskirstymas pagal zonas 2025 m. m.  / mergaičių/</vt:lpstr>
      <vt:lpstr>10 x 5 m bėgimo šaudykle (greitumui, vikrumui nustatyti) testo rezultatų pasiskirstymas pagal zonas 2025 m. m / mergaičių/</vt:lpstr>
      <vt:lpstr>6 minučių bėgimo (širdies ir kraujagyslių sistemos pajėgumui nustatyti)  testo rezultatų pasiskirstymas pagal zonas 2025 m. m.  /mergaičių/</vt:lpstr>
      <vt:lpstr>„PowerPoint“ pateiktis</vt:lpstr>
      <vt:lpstr>GYVENTI SVEIKA, O SVEIKAI GYVENTI IŠMOKSIME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Aiste Ginaityte</dc:creator>
  <cp:lastModifiedBy>Vartotojas</cp:lastModifiedBy>
  <cp:revision>71</cp:revision>
  <dcterms:created xsi:type="dcterms:W3CDTF">2019-07-24T07:24:43Z</dcterms:created>
  <dcterms:modified xsi:type="dcterms:W3CDTF">2026-06-11T06:26:16Z</dcterms:modified>
</cp:coreProperties>
</file>