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1.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68"/>
  </p:notesMasterIdLst>
  <p:sldIdLst>
    <p:sldId id="277" r:id="rId2"/>
    <p:sldId id="279" r:id="rId3"/>
    <p:sldId id="281" r:id="rId4"/>
    <p:sldId id="283" r:id="rId5"/>
    <p:sldId id="285" r:id="rId6"/>
    <p:sldId id="286" r:id="rId7"/>
    <p:sldId id="257" r:id="rId8"/>
    <p:sldId id="258" r:id="rId9"/>
    <p:sldId id="259" r:id="rId10"/>
    <p:sldId id="309" r:id="rId11"/>
    <p:sldId id="260" r:id="rId12"/>
    <p:sldId id="261" r:id="rId13"/>
    <p:sldId id="262" r:id="rId14"/>
    <p:sldId id="310" r:id="rId15"/>
    <p:sldId id="263" r:id="rId16"/>
    <p:sldId id="264" r:id="rId17"/>
    <p:sldId id="265" r:id="rId18"/>
    <p:sldId id="287" r:id="rId19"/>
    <p:sldId id="288" r:id="rId20"/>
    <p:sldId id="289" r:id="rId21"/>
    <p:sldId id="290" r:id="rId22"/>
    <p:sldId id="266" r:id="rId23"/>
    <p:sldId id="267" r:id="rId24"/>
    <p:sldId id="268" r:id="rId25"/>
    <p:sldId id="269" r:id="rId26"/>
    <p:sldId id="270" r:id="rId27"/>
    <p:sldId id="311" r:id="rId28"/>
    <p:sldId id="271" r:id="rId29"/>
    <p:sldId id="272" r:id="rId30"/>
    <p:sldId id="273" r:id="rId31"/>
    <p:sldId id="312" r:id="rId32"/>
    <p:sldId id="274" r:id="rId33"/>
    <p:sldId id="275" r:id="rId34"/>
    <p:sldId id="276" r:id="rId35"/>
    <p:sldId id="292" r:id="rId36"/>
    <p:sldId id="293" r:id="rId37"/>
    <p:sldId id="294" r:id="rId38"/>
    <p:sldId id="304" r:id="rId39"/>
    <p:sldId id="313" r:id="rId40"/>
    <p:sldId id="295" r:id="rId41"/>
    <p:sldId id="296" r:id="rId42"/>
    <p:sldId id="297" r:id="rId43"/>
    <p:sldId id="314" r:id="rId44"/>
    <p:sldId id="298" r:id="rId45"/>
    <p:sldId id="299" r:id="rId46"/>
    <p:sldId id="300" r:id="rId47"/>
    <p:sldId id="315" r:id="rId48"/>
    <p:sldId id="301" r:id="rId49"/>
    <p:sldId id="302" r:id="rId50"/>
    <p:sldId id="303" r:id="rId51"/>
    <p:sldId id="305" r:id="rId52"/>
    <p:sldId id="306" r:id="rId53"/>
    <p:sldId id="307" r:id="rId54"/>
    <p:sldId id="308" r:id="rId55"/>
    <p:sldId id="317" r:id="rId56"/>
    <p:sldId id="319" r:id="rId57"/>
    <p:sldId id="321" r:id="rId58"/>
    <p:sldId id="323" r:id="rId59"/>
    <p:sldId id="325" r:id="rId60"/>
    <p:sldId id="327" r:id="rId61"/>
    <p:sldId id="329" r:id="rId62"/>
    <p:sldId id="331" r:id="rId63"/>
    <p:sldId id="333" r:id="rId64"/>
    <p:sldId id="335" r:id="rId65"/>
    <p:sldId id="337" r:id="rId66"/>
    <p:sldId id="339"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2" d="100"/>
          <a:sy n="72" d="100"/>
        </p:scale>
        <p:origin x="-120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printerSettings" Target="printerSettings/printerSettings1.bin"/><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esProps" Target="presProps.xml"/><Relationship Id="rId71" Type="http://schemas.openxmlformats.org/officeDocument/2006/relationships/viewProps" Target="viewProps.xml"/><Relationship Id="rId72"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mac:Desktop:MOKINIAI%2020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a:pPr>
            <a:endParaRPr lang="en-US"/>
          </a:p>
        </c:rich>
      </c:tx>
      <c:layout>
        <c:manualLayout>
          <c:xMode val="edge"/>
          <c:yMode val="edge"/>
          <c:x val="0.297222222222222"/>
          <c:y val="0.0185185185185185"/>
        </c:manualLayout>
      </c:layout>
      <c:overlay val="0"/>
    </c:title>
    <c:autoTitleDeleted val="0"/>
    <c:plotArea>
      <c:layout>
        <c:manualLayout>
          <c:layoutTarget val="inner"/>
          <c:xMode val="edge"/>
          <c:yMode val="edge"/>
          <c:x val="0.393648687263425"/>
          <c:y val="0.350746143609605"/>
          <c:w val="0.292688847183709"/>
          <c:h val="0.648360769920067"/>
        </c:manualLayout>
      </c:layout>
      <c:doughnutChart>
        <c:varyColors val="1"/>
        <c:ser>
          <c:idx val="0"/>
          <c:order val="0"/>
          <c:dLbls>
            <c:spPr>
              <a:noFill/>
              <a:ln>
                <a:noFill/>
              </a:ln>
              <a:effectLst/>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Sheet3!$E$4:$E$7</c:f>
              <c:strCache>
                <c:ptCount val="4"/>
                <c:pt idx="0">
                  <c:v>a.Visiškai sutinku</c:v>
                </c:pt>
                <c:pt idx="1">
                  <c:v>b. Ko gero sutinku</c:v>
                </c:pt>
                <c:pt idx="2">
                  <c:v>c.Ko gero nesutinku.</c:v>
                </c:pt>
                <c:pt idx="3">
                  <c:v>d. Visiškai nesutinku.</c:v>
                </c:pt>
              </c:strCache>
            </c:strRef>
          </c:cat>
          <c:val>
            <c:numRef>
              <c:f>Sheet3!$F$4:$F$7</c:f>
              <c:numCache>
                <c:formatCode>General</c:formatCode>
                <c:ptCount val="4"/>
              </c:numCache>
            </c:numRef>
          </c:val>
          <c:extLst xmlns:c16r2="http://schemas.microsoft.com/office/drawing/2015/06/chart">
            <c:ext xmlns:c16="http://schemas.microsoft.com/office/drawing/2014/chart" uri="{C3380CC4-5D6E-409C-BE32-E72D297353CC}">
              <c16:uniqueId val="{00000000-C24A-4ADD-9DC2-B24B9B2146C2}"/>
            </c:ext>
          </c:extLst>
        </c:ser>
        <c:ser>
          <c:idx val="1"/>
          <c:order val="1"/>
          <c:dLbls>
            <c:dLbl>
              <c:idx val="3"/>
              <c:layout>
                <c:manualLayout>
                  <c:x val="0.0222222222222221"/>
                  <c:y val="-8.48755627201357E-17"/>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C24A-4ADD-9DC2-B24B9B2146C2}"/>
                </c:ext>
              </c:extLst>
            </c:dLbl>
            <c:spPr>
              <a:noFill/>
              <a:ln>
                <a:noFill/>
              </a:ln>
              <a:effectLst/>
            </c:spPr>
            <c:txPr>
              <a:bodyPr/>
              <a:lstStyle/>
              <a:p>
                <a:pPr>
                  <a:defRPr sz="2400" b="1">
                    <a:latin typeface="Times New Roman"/>
                    <a:cs typeface="Times New Roman"/>
                  </a:defRPr>
                </a:pPr>
                <a:endParaRPr lang="en-US"/>
              </a:p>
            </c:tx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Sheet3!$E$4:$E$7</c:f>
              <c:strCache>
                <c:ptCount val="4"/>
                <c:pt idx="0">
                  <c:v>a.Visiškai sutinku</c:v>
                </c:pt>
                <c:pt idx="1">
                  <c:v>b. Ko gero sutinku</c:v>
                </c:pt>
                <c:pt idx="2">
                  <c:v>c.Ko gero nesutinku.</c:v>
                </c:pt>
                <c:pt idx="3">
                  <c:v>d. Visiškai nesutinku.</c:v>
                </c:pt>
              </c:strCache>
            </c:strRef>
          </c:cat>
          <c:val>
            <c:numRef>
              <c:f>Sheet3!$G$4:$G$7</c:f>
              <c:numCache>
                <c:formatCode>0%</c:formatCode>
                <c:ptCount val="4"/>
                <c:pt idx="0">
                  <c:v>0.56</c:v>
                </c:pt>
                <c:pt idx="1">
                  <c:v>0.39</c:v>
                </c:pt>
                <c:pt idx="2">
                  <c:v>0.08</c:v>
                </c:pt>
                <c:pt idx="3">
                  <c:v>0.02</c:v>
                </c:pt>
              </c:numCache>
            </c:numRef>
          </c:val>
          <c:extLst xmlns:c16r2="http://schemas.microsoft.com/office/drawing/2015/06/chart">
            <c:ext xmlns:c16="http://schemas.microsoft.com/office/drawing/2014/chart" uri="{C3380CC4-5D6E-409C-BE32-E72D297353CC}">
              <c16:uniqueId val="{00000002-C24A-4ADD-9DC2-B24B9B2146C2}"/>
            </c:ext>
          </c:extLst>
        </c:ser>
        <c:dLbls>
          <c:showLegendKey val="0"/>
          <c:showVal val="1"/>
          <c:showCatName val="0"/>
          <c:showSerName val="0"/>
          <c:showPercent val="0"/>
          <c:showBubbleSize val="0"/>
          <c:showLeaderLines val="1"/>
        </c:dLbls>
        <c:firstSliceAng val="0"/>
        <c:holeSize val="50"/>
      </c:doughnutChart>
    </c:plotArea>
    <c:legend>
      <c:legendPos val="t"/>
      <c:legendEntry>
        <c:idx val="0"/>
        <c:txPr>
          <a:bodyPr/>
          <a:lstStyle/>
          <a:p>
            <a:pPr>
              <a:defRPr sz="2400">
                <a:latin typeface="Times New Roman"/>
                <a:cs typeface="Times New Roman"/>
              </a:defRPr>
            </a:pPr>
            <a:endParaRPr lang="en-US"/>
          </a:p>
        </c:txPr>
      </c:legendEntry>
      <c:legendEntry>
        <c:idx val="1"/>
        <c:txPr>
          <a:bodyPr/>
          <a:lstStyle/>
          <a:p>
            <a:pPr>
              <a:defRPr sz="2400">
                <a:latin typeface="Times New Roman"/>
                <a:cs typeface="Times New Roman"/>
              </a:defRPr>
            </a:pPr>
            <a:endParaRPr lang="en-US"/>
          </a:p>
        </c:txPr>
      </c:legendEntry>
      <c:legendEntry>
        <c:idx val="2"/>
        <c:txPr>
          <a:bodyPr/>
          <a:lstStyle/>
          <a:p>
            <a:pPr>
              <a:defRPr sz="2400">
                <a:latin typeface="Times New Roman"/>
                <a:cs typeface="Times New Roman"/>
              </a:defRPr>
            </a:pPr>
            <a:endParaRPr lang="en-US"/>
          </a:p>
        </c:txPr>
      </c:legendEntry>
      <c:legendEntry>
        <c:idx val="3"/>
        <c:txPr>
          <a:bodyPr/>
          <a:lstStyle/>
          <a:p>
            <a:pPr>
              <a:defRPr sz="2400">
                <a:latin typeface="Times New Roman"/>
                <a:cs typeface="Times New Roman"/>
              </a:defRPr>
            </a:pPr>
            <a:endParaRPr lang="en-US"/>
          </a:p>
        </c:txPr>
      </c:legendEntry>
      <c:layout>
        <c:manualLayout>
          <c:xMode val="edge"/>
          <c:yMode val="edge"/>
          <c:x val="0.170164358374166"/>
          <c:y val="0.0632695868168332"/>
          <c:w val="0.744266977276548"/>
          <c:h val="0.300526723443057"/>
        </c:manualLayout>
      </c:layout>
      <c:overlay val="0"/>
      <c:txPr>
        <a:bodyPr/>
        <a:lstStyle/>
        <a:p>
          <a:pPr>
            <a:defRPr sz="2400">
              <a:latin typeface="Times New Roman"/>
              <a:cs typeface="Times New Roman"/>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Sheet4!$B$5:$B$8</c:f>
              <c:strCache>
                <c:ptCount val="4"/>
                <c:pt idx="0">
                  <c:v>a.Visiškai sutinku</c:v>
                </c:pt>
                <c:pt idx="1">
                  <c:v>b. Ko gero sutinku</c:v>
                </c:pt>
                <c:pt idx="2">
                  <c:v>c.Ko gero nesutinku.</c:v>
                </c:pt>
                <c:pt idx="3">
                  <c:v>d. Visiškai nesutinku.</c:v>
                </c:pt>
              </c:strCache>
            </c:strRef>
          </c:cat>
          <c:val>
            <c:numRef>
              <c:f>Sheet4!$C$5:$C$8</c:f>
              <c:numCache>
                <c:formatCode>General</c:formatCode>
                <c:ptCount val="4"/>
              </c:numCache>
            </c:numRef>
          </c:val>
          <c:extLst xmlns:c16r2="http://schemas.microsoft.com/office/drawing/2015/06/chart">
            <c:ext xmlns:c16="http://schemas.microsoft.com/office/drawing/2014/chart" uri="{C3380CC4-5D6E-409C-BE32-E72D297353CC}">
              <c16:uniqueId val="{00000000-236E-4F9C-ACE8-F67FAC6D50C0}"/>
            </c:ext>
          </c:extLst>
        </c:ser>
        <c:ser>
          <c:idx val="1"/>
          <c:order val="1"/>
          <c:dLbls>
            <c:dLbl>
              <c:idx val="0"/>
              <c:layout>
                <c:manualLayout>
                  <c:x val="-1.0185067526416E-16"/>
                  <c:y val="0.096247878757380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236E-4F9C-ACE8-F67FAC6D50C0}"/>
                </c:ext>
              </c:extLst>
            </c:dLbl>
            <c:dLbl>
              <c:idx val="2"/>
              <c:layout>
                <c:manualLayout>
                  <c:x val="-0.00694466316710416"/>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236E-4F9C-ACE8-F67FAC6D50C0}"/>
                </c:ext>
              </c:extLst>
            </c:dLbl>
            <c:dLbl>
              <c:idx val="3"/>
              <c:layout>
                <c:manualLayout>
                  <c:x val="0.184722003499563"/>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236E-4F9C-ACE8-F67FAC6D50C0}"/>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Sheet4!$B$5:$B$8</c:f>
              <c:strCache>
                <c:ptCount val="4"/>
                <c:pt idx="0">
                  <c:v>a.Visiškai sutinku</c:v>
                </c:pt>
                <c:pt idx="1">
                  <c:v>b. Ko gero sutinku</c:v>
                </c:pt>
                <c:pt idx="2">
                  <c:v>c.Ko gero nesutinku.</c:v>
                </c:pt>
                <c:pt idx="3">
                  <c:v>d. Visiškai nesutinku.</c:v>
                </c:pt>
              </c:strCache>
            </c:strRef>
          </c:cat>
          <c:val>
            <c:numRef>
              <c:f>Sheet4!$D$5:$D$8</c:f>
              <c:numCache>
                <c:formatCode>0%</c:formatCode>
                <c:ptCount val="4"/>
                <c:pt idx="0">
                  <c:v>0.41</c:v>
                </c:pt>
                <c:pt idx="1">
                  <c:v>0.55</c:v>
                </c:pt>
                <c:pt idx="2">
                  <c:v>0.04</c:v>
                </c:pt>
                <c:pt idx="3">
                  <c:v>0.0</c:v>
                </c:pt>
              </c:numCache>
            </c:numRef>
          </c:val>
          <c:extLst xmlns:c16r2="http://schemas.microsoft.com/office/drawing/2015/06/chart">
            <c:ext xmlns:c16="http://schemas.microsoft.com/office/drawing/2014/chart" uri="{C3380CC4-5D6E-409C-BE32-E72D297353CC}">
              <c16:uniqueId val="{00000004-236E-4F9C-ACE8-F67FAC6D50C0}"/>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Sheet4!$B$28:$B$31</c:f>
              <c:strCache>
                <c:ptCount val="4"/>
                <c:pt idx="0">
                  <c:v>a.Visiškai sutinku</c:v>
                </c:pt>
                <c:pt idx="1">
                  <c:v>b. Ko gero sutinku</c:v>
                </c:pt>
                <c:pt idx="2">
                  <c:v>c.Ko gero nesutinku.</c:v>
                </c:pt>
                <c:pt idx="3">
                  <c:v>d. Visiškai nesutinku.</c:v>
                </c:pt>
              </c:strCache>
            </c:strRef>
          </c:cat>
          <c:val>
            <c:numRef>
              <c:f>Sheet4!$C$28:$C$31</c:f>
              <c:numCache>
                <c:formatCode>General</c:formatCode>
                <c:ptCount val="4"/>
              </c:numCache>
            </c:numRef>
          </c:val>
          <c:extLst xmlns:c16r2="http://schemas.microsoft.com/office/drawing/2015/06/chart">
            <c:ext xmlns:c16="http://schemas.microsoft.com/office/drawing/2014/chart" uri="{C3380CC4-5D6E-409C-BE32-E72D297353CC}">
              <c16:uniqueId val="{00000000-89FA-43FF-A5D3-23F33C76DB32}"/>
            </c:ext>
          </c:extLst>
        </c:ser>
        <c:ser>
          <c:idx val="1"/>
          <c:order val="1"/>
          <c:dLbls>
            <c:dLbl>
              <c:idx val="0"/>
              <c:layout>
                <c:manualLayout>
                  <c:x val="0.0291666666666667"/>
                  <c:y val="0.21133363540460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89FA-43FF-A5D3-23F33C76DB32}"/>
                </c:ext>
              </c:extLst>
            </c:dLbl>
            <c:dLbl>
              <c:idx val="2"/>
              <c:layout>
                <c:manualLayout>
                  <c:x val="-0.0650004374453194"/>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89FA-43FF-A5D3-23F33C76DB32}"/>
                </c:ext>
              </c:extLst>
            </c:dLbl>
            <c:dLbl>
              <c:idx val="3"/>
              <c:layout>
                <c:manualLayout>
                  <c:x val="0.0913640638670166"/>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89FA-43FF-A5D3-23F33C76DB32}"/>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Sheet4!$B$28:$B$31</c:f>
              <c:strCache>
                <c:ptCount val="4"/>
                <c:pt idx="0">
                  <c:v>a.Visiškai sutinku</c:v>
                </c:pt>
                <c:pt idx="1">
                  <c:v>b. Ko gero sutinku</c:v>
                </c:pt>
                <c:pt idx="2">
                  <c:v>c.Ko gero nesutinku.</c:v>
                </c:pt>
                <c:pt idx="3">
                  <c:v>d. Visiškai nesutinku.</c:v>
                </c:pt>
              </c:strCache>
            </c:strRef>
          </c:cat>
          <c:val>
            <c:numRef>
              <c:f>Sheet4!$D$28:$D$31</c:f>
              <c:numCache>
                <c:formatCode>0%</c:formatCode>
                <c:ptCount val="4"/>
                <c:pt idx="0">
                  <c:v>0.39</c:v>
                </c:pt>
                <c:pt idx="1">
                  <c:v>0.55</c:v>
                </c:pt>
                <c:pt idx="2">
                  <c:v>0.04</c:v>
                </c:pt>
                <c:pt idx="3">
                  <c:v>0.02</c:v>
                </c:pt>
              </c:numCache>
            </c:numRef>
          </c:val>
          <c:extLst xmlns:c16r2="http://schemas.microsoft.com/office/drawing/2015/06/chart">
            <c:ext xmlns:c16="http://schemas.microsoft.com/office/drawing/2014/chart" uri="{C3380CC4-5D6E-409C-BE32-E72D297353CC}">
              <c16:uniqueId val="{00000004-89FA-43FF-A5D3-23F33C76DB32}"/>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Sheet4!$B$50:$B$53</c:f>
              <c:strCache>
                <c:ptCount val="4"/>
                <c:pt idx="0">
                  <c:v>a.Visiškai sutinku</c:v>
                </c:pt>
                <c:pt idx="1">
                  <c:v>b. Ko gero sutinku</c:v>
                </c:pt>
                <c:pt idx="2">
                  <c:v>c.Ko gero nesutinku.</c:v>
                </c:pt>
                <c:pt idx="3">
                  <c:v>d. Visiškai nesutinku.</c:v>
                </c:pt>
              </c:strCache>
            </c:strRef>
          </c:cat>
          <c:val>
            <c:numRef>
              <c:f>Sheet4!$C$50:$C$53</c:f>
              <c:numCache>
                <c:formatCode>General</c:formatCode>
                <c:ptCount val="4"/>
              </c:numCache>
            </c:numRef>
          </c:val>
          <c:extLst xmlns:c16r2="http://schemas.microsoft.com/office/drawing/2015/06/chart">
            <c:ext xmlns:c16="http://schemas.microsoft.com/office/drawing/2014/chart" uri="{C3380CC4-5D6E-409C-BE32-E72D297353CC}">
              <c16:uniqueId val="{00000000-F0B8-40A4-8020-5B7B8E43BBE6}"/>
            </c:ext>
          </c:extLst>
        </c:ser>
        <c:ser>
          <c:idx val="1"/>
          <c:order val="1"/>
          <c:dLbls>
            <c:dLbl>
              <c:idx val="0"/>
              <c:layout>
                <c:manualLayout>
                  <c:x val="0.0278061023622047"/>
                  <c:y val="0.22253230282382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F0B8-40A4-8020-5B7B8E43BBE6}"/>
                </c:ext>
              </c:extLst>
            </c:dLbl>
            <c:dLbl>
              <c:idx val="2"/>
              <c:layout>
                <c:manualLayout>
                  <c:x val="-0.0576531058617673"/>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F0B8-40A4-8020-5B7B8E43BBE6}"/>
                </c:ext>
              </c:extLst>
            </c:dLbl>
            <c:dLbl>
              <c:idx val="3"/>
              <c:layout>
                <c:manualLayout>
                  <c:x val="0.0905895669291338"/>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F0B8-40A4-8020-5B7B8E43BBE6}"/>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Sheet4!$B$50:$B$53</c:f>
              <c:strCache>
                <c:ptCount val="4"/>
                <c:pt idx="0">
                  <c:v>a.Visiškai sutinku</c:v>
                </c:pt>
                <c:pt idx="1">
                  <c:v>b. Ko gero sutinku</c:v>
                </c:pt>
                <c:pt idx="2">
                  <c:v>c.Ko gero nesutinku.</c:v>
                </c:pt>
                <c:pt idx="3">
                  <c:v>d. Visiškai nesutinku.</c:v>
                </c:pt>
              </c:strCache>
            </c:strRef>
          </c:cat>
          <c:val>
            <c:numRef>
              <c:f>Sheet4!$D$50:$D$53</c:f>
              <c:numCache>
                <c:formatCode>0%</c:formatCode>
                <c:ptCount val="4"/>
                <c:pt idx="0">
                  <c:v>0.34</c:v>
                </c:pt>
                <c:pt idx="1">
                  <c:v>0.61</c:v>
                </c:pt>
                <c:pt idx="2">
                  <c:v>0.04</c:v>
                </c:pt>
                <c:pt idx="3">
                  <c:v>0.01</c:v>
                </c:pt>
              </c:numCache>
            </c:numRef>
          </c:val>
          <c:extLst xmlns:c16r2="http://schemas.microsoft.com/office/drawing/2015/06/chart">
            <c:ext xmlns:c16="http://schemas.microsoft.com/office/drawing/2014/chart" uri="{C3380CC4-5D6E-409C-BE32-E72D297353CC}">
              <c16:uniqueId val="{00000004-F0B8-40A4-8020-5B7B8E43BBE6}"/>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Sheet4!$B$72:$B$75</c:f>
              <c:strCache>
                <c:ptCount val="4"/>
                <c:pt idx="0">
                  <c:v>a.Visiškai sutinku</c:v>
                </c:pt>
                <c:pt idx="1">
                  <c:v>b. Ko gero sutinku</c:v>
                </c:pt>
                <c:pt idx="2">
                  <c:v>c.Ko gero nesutinku.</c:v>
                </c:pt>
                <c:pt idx="3">
                  <c:v>d. Visiškai nesutinku.</c:v>
                </c:pt>
              </c:strCache>
            </c:strRef>
          </c:cat>
          <c:val>
            <c:numRef>
              <c:f>Sheet4!$C$72:$C$75</c:f>
              <c:numCache>
                <c:formatCode>General</c:formatCode>
                <c:ptCount val="4"/>
              </c:numCache>
            </c:numRef>
          </c:val>
          <c:extLst xmlns:c16r2="http://schemas.microsoft.com/office/drawing/2015/06/chart">
            <c:ext xmlns:c16="http://schemas.microsoft.com/office/drawing/2014/chart" uri="{C3380CC4-5D6E-409C-BE32-E72D297353CC}">
              <c16:uniqueId val="{00000000-25D8-4945-809E-D844C2598D1B}"/>
            </c:ext>
          </c:extLst>
        </c:ser>
        <c:ser>
          <c:idx val="1"/>
          <c:order val="1"/>
          <c:dLbls>
            <c:dLbl>
              <c:idx val="0"/>
              <c:layout>
                <c:manualLayout>
                  <c:x val="0.0320707567804024"/>
                  <c:y val="0.12706145519112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25D8-4945-809E-D844C2598D1B}"/>
                </c:ext>
              </c:extLst>
            </c:dLbl>
            <c:dLbl>
              <c:idx val="2"/>
              <c:layout>
                <c:manualLayout>
                  <c:x val="-0.0858585858585858"/>
                  <c:y val="-0.075548264800233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25D8-4945-809E-D844C2598D1B}"/>
                </c:ext>
              </c:extLst>
            </c:dLbl>
            <c:dLbl>
              <c:idx val="3"/>
              <c:layout>
                <c:manualLayout>
                  <c:x val="0.0353533365147539"/>
                  <c:y val="-0.0277777777777778"/>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25D8-4945-809E-D844C2598D1B}"/>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Sheet4!$B$72:$B$75</c:f>
              <c:strCache>
                <c:ptCount val="4"/>
                <c:pt idx="0">
                  <c:v>a.Visiškai sutinku</c:v>
                </c:pt>
                <c:pt idx="1">
                  <c:v>b. Ko gero sutinku</c:v>
                </c:pt>
                <c:pt idx="2">
                  <c:v>c.Ko gero nesutinku.</c:v>
                </c:pt>
                <c:pt idx="3">
                  <c:v>d. Visiškai nesutinku.</c:v>
                </c:pt>
              </c:strCache>
            </c:strRef>
          </c:cat>
          <c:val>
            <c:numRef>
              <c:f>Sheet4!$D$72:$D$75</c:f>
              <c:numCache>
                <c:formatCode>0%</c:formatCode>
                <c:ptCount val="4"/>
                <c:pt idx="0">
                  <c:v>0.32</c:v>
                </c:pt>
                <c:pt idx="1">
                  <c:v>0.55</c:v>
                </c:pt>
                <c:pt idx="2">
                  <c:v>0.09</c:v>
                </c:pt>
                <c:pt idx="3">
                  <c:v>0.04</c:v>
                </c:pt>
              </c:numCache>
            </c:numRef>
          </c:val>
          <c:extLst xmlns:c16r2="http://schemas.microsoft.com/office/drawing/2015/06/chart">
            <c:ext xmlns:c16="http://schemas.microsoft.com/office/drawing/2014/chart" uri="{C3380CC4-5D6E-409C-BE32-E72D297353CC}">
              <c16:uniqueId val="{00000004-25D8-4945-809E-D844C2598D1B}"/>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Sheet4!$B$95:$B$98</c:f>
              <c:strCache>
                <c:ptCount val="4"/>
                <c:pt idx="0">
                  <c:v>a.Visiškai sutinku</c:v>
                </c:pt>
                <c:pt idx="1">
                  <c:v>b. Ko gero sutinku</c:v>
                </c:pt>
                <c:pt idx="2">
                  <c:v>c.Ko gero nesutinku.</c:v>
                </c:pt>
                <c:pt idx="3">
                  <c:v>d. Visiškai nesutinku.</c:v>
                </c:pt>
              </c:strCache>
            </c:strRef>
          </c:cat>
          <c:val>
            <c:numRef>
              <c:f>Sheet4!$C$95:$C$98</c:f>
              <c:numCache>
                <c:formatCode>General</c:formatCode>
                <c:ptCount val="4"/>
              </c:numCache>
            </c:numRef>
          </c:val>
          <c:extLst xmlns:c16r2="http://schemas.microsoft.com/office/drawing/2015/06/chart">
            <c:ext xmlns:c16="http://schemas.microsoft.com/office/drawing/2014/chart" uri="{C3380CC4-5D6E-409C-BE32-E72D297353CC}">
              <c16:uniqueId val="{00000000-86D8-452F-8A30-5463EAA996AE}"/>
            </c:ext>
          </c:extLst>
        </c:ser>
        <c:ser>
          <c:idx val="1"/>
          <c:order val="1"/>
          <c:dLbls>
            <c:dLbl>
              <c:idx val="0"/>
              <c:layout>
                <c:manualLayout>
                  <c:x val="0.0409176509186352"/>
                  <c:y val="-0.0015921214704147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86D8-452F-8A30-5463EAA996AE}"/>
                </c:ext>
              </c:extLst>
            </c:dLbl>
            <c:dLbl>
              <c:idx val="3"/>
              <c:layout>
                <c:manualLayout>
                  <c:x val="-0.0393700787401575"/>
                  <c:y val="-0.0509259259259259"/>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86D8-452F-8A30-5463EAA996AE}"/>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Sheet4!$B$95:$B$98</c:f>
              <c:strCache>
                <c:ptCount val="4"/>
                <c:pt idx="0">
                  <c:v>a.Visiškai sutinku</c:v>
                </c:pt>
                <c:pt idx="1">
                  <c:v>b. Ko gero sutinku</c:v>
                </c:pt>
                <c:pt idx="2">
                  <c:v>c.Ko gero nesutinku.</c:v>
                </c:pt>
                <c:pt idx="3">
                  <c:v>d. Visiškai nesutinku.</c:v>
                </c:pt>
              </c:strCache>
            </c:strRef>
          </c:cat>
          <c:val>
            <c:numRef>
              <c:f>Sheet4!$D$95:$D$98</c:f>
              <c:numCache>
                <c:formatCode>0%</c:formatCode>
                <c:ptCount val="4"/>
                <c:pt idx="0">
                  <c:v>0.07</c:v>
                </c:pt>
                <c:pt idx="1">
                  <c:v>0.52</c:v>
                </c:pt>
                <c:pt idx="2">
                  <c:v>0.29</c:v>
                </c:pt>
                <c:pt idx="3">
                  <c:v>0.12</c:v>
                </c:pt>
              </c:numCache>
            </c:numRef>
          </c:val>
          <c:extLst xmlns:c16r2="http://schemas.microsoft.com/office/drawing/2015/06/chart">
            <c:ext xmlns:c16="http://schemas.microsoft.com/office/drawing/2014/chart" uri="{C3380CC4-5D6E-409C-BE32-E72D297353CC}">
              <c16:uniqueId val="{00000003-86D8-452F-8A30-5463EAA996AE}"/>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Sheet4!$B$117:$B$120</c:f>
              <c:strCache>
                <c:ptCount val="4"/>
                <c:pt idx="0">
                  <c:v>a.Visiškai sutinku</c:v>
                </c:pt>
                <c:pt idx="1">
                  <c:v>b. Ko gero sutinku</c:v>
                </c:pt>
                <c:pt idx="2">
                  <c:v>c.Ko gero nesutinku.</c:v>
                </c:pt>
                <c:pt idx="3">
                  <c:v>d. Visiškai nesutinku.</c:v>
                </c:pt>
              </c:strCache>
            </c:strRef>
          </c:cat>
          <c:val>
            <c:numRef>
              <c:f>Sheet4!$C$117:$C$120</c:f>
              <c:numCache>
                <c:formatCode>General</c:formatCode>
                <c:ptCount val="4"/>
              </c:numCache>
            </c:numRef>
          </c:val>
          <c:extLst xmlns:c16r2="http://schemas.microsoft.com/office/drawing/2015/06/chart">
            <c:ext xmlns:c16="http://schemas.microsoft.com/office/drawing/2014/chart" uri="{C3380CC4-5D6E-409C-BE32-E72D297353CC}">
              <c16:uniqueId val="{00000000-ABAC-4D84-8202-E34C249C2EA5}"/>
            </c:ext>
          </c:extLst>
        </c:ser>
        <c:ser>
          <c:idx val="1"/>
          <c:order val="1"/>
          <c:dLbls>
            <c:dLbl>
              <c:idx val="0"/>
              <c:layout>
                <c:manualLayout>
                  <c:x val="0.0121446850393701"/>
                  <c:y val="0.15483981374096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ABAC-4D84-8202-E34C249C2EA5}"/>
                </c:ext>
              </c:extLst>
            </c:dLbl>
            <c:dLbl>
              <c:idx val="2"/>
              <c:layout>
                <c:manualLayout>
                  <c:x val="-0.0316537620297463"/>
                  <c:y val="-0.0704212955292599"/>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ABAC-4D84-8202-E34C249C2EA5}"/>
                </c:ext>
              </c:extLst>
            </c:dLbl>
            <c:dLbl>
              <c:idx val="3"/>
              <c:layout>
                <c:manualLayout>
                  <c:x val="0.0946382327209099"/>
                  <c:y val="-0.0514697547066158"/>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ABAC-4D84-8202-E34C249C2EA5}"/>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Sheet4!$B$117:$B$120</c:f>
              <c:strCache>
                <c:ptCount val="4"/>
                <c:pt idx="0">
                  <c:v>a.Visiškai sutinku</c:v>
                </c:pt>
                <c:pt idx="1">
                  <c:v>b. Ko gero sutinku</c:v>
                </c:pt>
                <c:pt idx="2">
                  <c:v>c.Ko gero nesutinku.</c:v>
                </c:pt>
                <c:pt idx="3">
                  <c:v>d. Visiškai nesutinku.</c:v>
                </c:pt>
              </c:strCache>
            </c:strRef>
          </c:cat>
          <c:val>
            <c:numRef>
              <c:f>Sheet4!$D$117:$D$120</c:f>
              <c:numCache>
                <c:formatCode>0%</c:formatCode>
                <c:ptCount val="4"/>
                <c:pt idx="0">
                  <c:v>0.39</c:v>
                </c:pt>
                <c:pt idx="1">
                  <c:v>0.54</c:v>
                </c:pt>
                <c:pt idx="2">
                  <c:v>0.08</c:v>
                </c:pt>
                <c:pt idx="3">
                  <c:v>0.02</c:v>
                </c:pt>
              </c:numCache>
            </c:numRef>
          </c:val>
          <c:extLst xmlns:c16r2="http://schemas.microsoft.com/office/drawing/2015/06/chart">
            <c:ext xmlns:c16="http://schemas.microsoft.com/office/drawing/2014/chart" uri="{C3380CC4-5D6E-409C-BE32-E72D297353CC}">
              <c16:uniqueId val="{00000004-ABAC-4D84-8202-E34C249C2EA5}"/>
            </c:ext>
          </c:extLst>
        </c:ser>
        <c:ser>
          <c:idx val="2"/>
          <c:order val="2"/>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Sheet4!$B$117:$B$120</c:f>
              <c:strCache>
                <c:ptCount val="4"/>
                <c:pt idx="0">
                  <c:v>a.Visiškai sutinku</c:v>
                </c:pt>
                <c:pt idx="1">
                  <c:v>b. Ko gero sutinku</c:v>
                </c:pt>
                <c:pt idx="2">
                  <c:v>c.Ko gero nesutinku.</c:v>
                </c:pt>
                <c:pt idx="3">
                  <c:v>d. Visiškai nesutinku.</c:v>
                </c:pt>
              </c:strCache>
            </c:strRef>
          </c:cat>
          <c:val>
            <c:numRef>
              <c:f>Sheet4!$E$117:$E$120</c:f>
              <c:numCache>
                <c:formatCode>General</c:formatCode>
                <c:ptCount val="4"/>
              </c:numCache>
            </c:numRef>
          </c:val>
          <c:extLst xmlns:c16r2="http://schemas.microsoft.com/office/drawing/2015/06/chart">
            <c:ext xmlns:c16="http://schemas.microsoft.com/office/drawing/2014/chart" uri="{C3380CC4-5D6E-409C-BE32-E72D297353CC}">
              <c16:uniqueId val="{00000005-ABAC-4D84-8202-E34C249C2EA5}"/>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Sheet4!$B$139:$B$142</c:f>
              <c:strCache>
                <c:ptCount val="4"/>
                <c:pt idx="0">
                  <c:v>a.Visiškai sutinku</c:v>
                </c:pt>
                <c:pt idx="1">
                  <c:v>b. Ko gero sutinku</c:v>
                </c:pt>
                <c:pt idx="2">
                  <c:v>c.Ko gero nesutinku.</c:v>
                </c:pt>
                <c:pt idx="3">
                  <c:v>d. Visiškai nesutinku.</c:v>
                </c:pt>
              </c:strCache>
            </c:strRef>
          </c:cat>
          <c:val>
            <c:numRef>
              <c:f>Sheet4!$C$139:$C$142</c:f>
              <c:numCache>
                <c:formatCode>General</c:formatCode>
                <c:ptCount val="4"/>
              </c:numCache>
            </c:numRef>
          </c:val>
          <c:extLst xmlns:c16r2="http://schemas.microsoft.com/office/drawing/2015/06/chart">
            <c:ext xmlns:c16="http://schemas.microsoft.com/office/drawing/2014/chart" uri="{C3380CC4-5D6E-409C-BE32-E72D297353CC}">
              <c16:uniqueId val="{00000000-9661-46EF-8BD2-49F51CF43D65}"/>
            </c:ext>
          </c:extLst>
        </c:ser>
        <c:ser>
          <c:idx val="1"/>
          <c:order val="1"/>
          <c:dLbls>
            <c:dLbl>
              <c:idx val="0"/>
              <c:layout>
                <c:manualLayout>
                  <c:x val="0.0669440213110592"/>
                  <c:y val="0.0073971045286588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661-46EF-8BD2-49F51CF43D65}"/>
                </c:ext>
              </c:extLst>
            </c:dLbl>
            <c:dLbl>
              <c:idx val="1"/>
              <c:layout>
                <c:manualLayout>
                  <c:x val="-0.0169043836372222"/>
                  <c:y val="0.0258898658503059"/>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9661-46EF-8BD2-49F51CF43D65}"/>
                </c:ext>
              </c:extLst>
            </c:dLbl>
            <c:dLbl>
              <c:idx val="2"/>
              <c:layout>
                <c:manualLayout>
                  <c:x val="-0.0281739727287036"/>
                  <c:y val="0.0443826271719529"/>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661-46EF-8BD2-49F51CF43D65}"/>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Sheet4!$B$139:$B$142</c:f>
              <c:strCache>
                <c:ptCount val="4"/>
                <c:pt idx="0">
                  <c:v>a.Visiškai sutinku</c:v>
                </c:pt>
                <c:pt idx="1">
                  <c:v>b. Ko gero sutinku</c:v>
                </c:pt>
                <c:pt idx="2">
                  <c:v>c.Ko gero nesutinku.</c:v>
                </c:pt>
                <c:pt idx="3">
                  <c:v>d. Visiškai nesutinku.</c:v>
                </c:pt>
              </c:strCache>
            </c:strRef>
          </c:cat>
          <c:val>
            <c:numRef>
              <c:f>Sheet4!$D$139:$D$142</c:f>
              <c:numCache>
                <c:formatCode>0%</c:formatCode>
                <c:ptCount val="4"/>
                <c:pt idx="0">
                  <c:v>0.2</c:v>
                </c:pt>
                <c:pt idx="1">
                  <c:v>0.46</c:v>
                </c:pt>
                <c:pt idx="2">
                  <c:v>0.3</c:v>
                </c:pt>
                <c:pt idx="3">
                  <c:v>0.04</c:v>
                </c:pt>
              </c:numCache>
            </c:numRef>
          </c:val>
          <c:extLst xmlns:c16r2="http://schemas.microsoft.com/office/drawing/2015/06/chart">
            <c:ext xmlns:c16="http://schemas.microsoft.com/office/drawing/2014/chart" uri="{C3380CC4-5D6E-409C-BE32-E72D297353CC}">
              <c16:uniqueId val="{00000004-9661-46EF-8BD2-49F51CF43D65}"/>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Sheet4!$B$162:$B$165</c:f>
              <c:strCache>
                <c:ptCount val="4"/>
                <c:pt idx="0">
                  <c:v>a.Visiškai sutinku</c:v>
                </c:pt>
                <c:pt idx="1">
                  <c:v>b. Ko gero sutinku</c:v>
                </c:pt>
                <c:pt idx="2">
                  <c:v>c.Ko gero nesutinku.</c:v>
                </c:pt>
                <c:pt idx="3">
                  <c:v>d. Visiškai nesutinku.</c:v>
                </c:pt>
              </c:strCache>
            </c:strRef>
          </c:cat>
          <c:val>
            <c:numRef>
              <c:f>Sheet4!$C$162:$C$165</c:f>
              <c:numCache>
                <c:formatCode>General</c:formatCode>
                <c:ptCount val="4"/>
              </c:numCache>
            </c:numRef>
          </c:val>
          <c:extLst xmlns:c16r2="http://schemas.microsoft.com/office/drawing/2015/06/chart">
            <c:ext xmlns:c16="http://schemas.microsoft.com/office/drawing/2014/chart" uri="{C3380CC4-5D6E-409C-BE32-E72D297353CC}">
              <c16:uniqueId val="{00000000-4103-46D2-B2B2-11AC8FC43743}"/>
            </c:ext>
          </c:extLst>
        </c:ser>
        <c:ser>
          <c:idx val="1"/>
          <c:order val="1"/>
          <c:dLbls>
            <c:dLbl>
              <c:idx val="0"/>
              <c:layout>
                <c:manualLayout>
                  <c:x val="0.100710036745962"/>
                  <c:y val="0.041148700841673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4103-46D2-B2B2-11AC8FC43743}"/>
                </c:ext>
              </c:extLst>
            </c:dLbl>
            <c:dLbl>
              <c:idx val="1"/>
              <c:layout>
                <c:manualLayout>
                  <c:x val="-4.68638076368834E-17"/>
                  <c:y val="-0.041666666666666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4103-46D2-B2B2-11AC8FC43743}"/>
                </c:ext>
              </c:extLst>
            </c:dLbl>
            <c:dLbl>
              <c:idx val="2"/>
              <c:layout>
                <c:manualLayout>
                  <c:x val="-0.0792433537832311"/>
                  <c:y val="-0.060185185185185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103-46D2-B2B2-11AC8FC43743}"/>
                </c:ext>
              </c:extLst>
            </c:dLbl>
            <c:dLbl>
              <c:idx val="3"/>
              <c:layout>
                <c:manualLayout>
                  <c:x val="0.0351432105198959"/>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4103-46D2-B2B2-11AC8FC43743}"/>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Sheet4!$B$162:$B$165</c:f>
              <c:strCache>
                <c:ptCount val="4"/>
                <c:pt idx="0">
                  <c:v>a.Visiškai sutinku</c:v>
                </c:pt>
                <c:pt idx="1">
                  <c:v>b. Ko gero sutinku</c:v>
                </c:pt>
                <c:pt idx="2">
                  <c:v>c.Ko gero nesutinku.</c:v>
                </c:pt>
                <c:pt idx="3">
                  <c:v>d. Visiškai nesutinku.</c:v>
                </c:pt>
              </c:strCache>
            </c:strRef>
          </c:cat>
          <c:val>
            <c:numRef>
              <c:f>Sheet4!$D$162:$D$165</c:f>
              <c:numCache>
                <c:formatCode>0%</c:formatCode>
                <c:ptCount val="4"/>
                <c:pt idx="0">
                  <c:v>0.23</c:v>
                </c:pt>
                <c:pt idx="1">
                  <c:v>0.57</c:v>
                </c:pt>
                <c:pt idx="2">
                  <c:v>0.2</c:v>
                </c:pt>
                <c:pt idx="3">
                  <c:v>0.0</c:v>
                </c:pt>
              </c:numCache>
            </c:numRef>
          </c:val>
          <c:extLst xmlns:c16r2="http://schemas.microsoft.com/office/drawing/2015/06/chart">
            <c:ext xmlns:c16="http://schemas.microsoft.com/office/drawing/2014/chart" uri="{C3380CC4-5D6E-409C-BE32-E72D297353CC}">
              <c16:uniqueId val="{00000005-4103-46D2-B2B2-11AC8FC43743}"/>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Sheet4!$B$183:$B$186</c:f>
              <c:strCache>
                <c:ptCount val="4"/>
                <c:pt idx="0">
                  <c:v>a.Visiškai sutinku</c:v>
                </c:pt>
                <c:pt idx="1">
                  <c:v>b. Ko gero sutinku</c:v>
                </c:pt>
                <c:pt idx="2">
                  <c:v>c.Ko gero nesutinku.</c:v>
                </c:pt>
                <c:pt idx="3">
                  <c:v>d. Visiškai nesutinku.</c:v>
                </c:pt>
              </c:strCache>
            </c:strRef>
          </c:cat>
          <c:val>
            <c:numRef>
              <c:f>Sheet4!$C$183:$C$186</c:f>
              <c:numCache>
                <c:formatCode>General</c:formatCode>
                <c:ptCount val="4"/>
              </c:numCache>
            </c:numRef>
          </c:val>
          <c:extLst xmlns:c16r2="http://schemas.microsoft.com/office/drawing/2015/06/chart">
            <c:ext xmlns:c16="http://schemas.microsoft.com/office/drawing/2014/chart" uri="{C3380CC4-5D6E-409C-BE32-E72D297353CC}">
              <c16:uniqueId val="{00000000-9BCA-486A-B1C3-40B2F8C1D558}"/>
            </c:ext>
          </c:extLst>
        </c:ser>
        <c:ser>
          <c:idx val="1"/>
          <c:order val="1"/>
          <c:dLbls>
            <c:dLbl>
              <c:idx val="0"/>
              <c:layout>
                <c:manualLayout>
                  <c:x val="0.00255102040816326"/>
                  <c:y val="0.069444444444444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BCA-486A-B1C3-40B2F8C1D558}"/>
                </c:ext>
              </c:extLst>
            </c:dLbl>
            <c:dLbl>
              <c:idx val="2"/>
              <c:layout>
                <c:manualLayout>
                  <c:x val="0.0"/>
                  <c:y val="-0.0277777777777778"/>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9BCA-486A-B1C3-40B2F8C1D558}"/>
                </c:ext>
              </c:extLst>
            </c:dLbl>
            <c:dLbl>
              <c:idx val="3"/>
              <c:layout>
                <c:manualLayout>
                  <c:x val="0.164002296587926"/>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BCA-486A-B1C3-40B2F8C1D558}"/>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Sheet4!$B$183:$B$186</c:f>
              <c:strCache>
                <c:ptCount val="4"/>
                <c:pt idx="0">
                  <c:v>a.Visiškai sutinku</c:v>
                </c:pt>
                <c:pt idx="1">
                  <c:v>b. Ko gero sutinku</c:v>
                </c:pt>
                <c:pt idx="2">
                  <c:v>c.Ko gero nesutinku.</c:v>
                </c:pt>
                <c:pt idx="3">
                  <c:v>d. Visiškai nesutinku.</c:v>
                </c:pt>
              </c:strCache>
            </c:strRef>
          </c:cat>
          <c:val>
            <c:numRef>
              <c:f>Sheet4!$D$183:$D$186</c:f>
              <c:numCache>
                <c:formatCode>0%</c:formatCode>
                <c:ptCount val="4"/>
                <c:pt idx="0">
                  <c:v>0.48</c:v>
                </c:pt>
                <c:pt idx="1">
                  <c:v>0.48</c:v>
                </c:pt>
                <c:pt idx="2">
                  <c:v>0.04</c:v>
                </c:pt>
                <c:pt idx="3">
                  <c:v>0.0</c:v>
                </c:pt>
              </c:numCache>
            </c:numRef>
          </c:val>
          <c:extLst xmlns:c16r2="http://schemas.microsoft.com/office/drawing/2015/06/chart">
            <c:ext xmlns:c16="http://schemas.microsoft.com/office/drawing/2014/chart" uri="{C3380CC4-5D6E-409C-BE32-E72D297353CC}">
              <c16:uniqueId val="{00000004-9BCA-486A-B1C3-40B2F8C1D558}"/>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0625"/>
          <c:y val="0.108246648934769"/>
          <c:w val="0.566666666666667"/>
          <c:h val="0.852842809364548"/>
        </c:manualLayout>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Sheet4!$B$206:$B$209</c:f>
              <c:strCache>
                <c:ptCount val="4"/>
                <c:pt idx="0">
                  <c:v>a.Visiškai sutinku</c:v>
                </c:pt>
                <c:pt idx="1">
                  <c:v>b. Ko gero sutinku</c:v>
                </c:pt>
                <c:pt idx="2">
                  <c:v>c.Ko gero nesutinku.</c:v>
                </c:pt>
                <c:pt idx="3">
                  <c:v>d. Visiškai nesutinku.</c:v>
                </c:pt>
              </c:strCache>
            </c:strRef>
          </c:cat>
          <c:val>
            <c:numRef>
              <c:f>Sheet4!$C$206:$C$209</c:f>
              <c:numCache>
                <c:formatCode>General</c:formatCode>
                <c:ptCount val="4"/>
              </c:numCache>
            </c:numRef>
          </c:val>
          <c:extLst xmlns:c16r2="http://schemas.microsoft.com/office/drawing/2015/06/chart">
            <c:ext xmlns:c16="http://schemas.microsoft.com/office/drawing/2014/chart" uri="{C3380CC4-5D6E-409C-BE32-E72D297353CC}">
              <c16:uniqueId val="{00000000-C37D-4708-879E-EFF0B4370E66}"/>
            </c:ext>
          </c:extLst>
        </c:ser>
        <c:ser>
          <c:idx val="1"/>
          <c:order val="1"/>
          <c:dLbls>
            <c:dLbl>
              <c:idx val="0"/>
              <c:layout>
                <c:manualLayout>
                  <c:x val="0.0527777777777777"/>
                  <c:y val="0.0131334566016819"/>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C37D-4708-879E-EFF0B4370E66}"/>
                </c:ext>
              </c:extLst>
            </c:dLbl>
            <c:spPr>
              <a:noFill/>
              <a:ln>
                <a:noFill/>
              </a:ln>
              <a:effectLst/>
            </c:spPr>
            <c:txPr>
              <a:bodyPr/>
              <a:lstStyle/>
              <a:p>
                <a:pPr>
                  <a:defRPr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Sheet4!$B$206:$B$209</c:f>
              <c:strCache>
                <c:ptCount val="4"/>
                <c:pt idx="0">
                  <c:v>a.Visiškai sutinku</c:v>
                </c:pt>
                <c:pt idx="1">
                  <c:v>b. Ko gero sutinku</c:v>
                </c:pt>
                <c:pt idx="2">
                  <c:v>c.Ko gero nesutinku.</c:v>
                </c:pt>
                <c:pt idx="3">
                  <c:v>d. Visiškai nesutinku.</c:v>
                </c:pt>
              </c:strCache>
            </c:strRef>
          </c:cat>
          <c:val>
            <c:numRef>
              <c:f>Sheet4!$D$206:$D$209</c:f>
              <c:numCache>
                <c:formatCode>0%</c:formatCode>
                <c:ptCount val="4"/>
                <c:pt idx="0">
                  <c:v>0.36</c:v>
                </c:pt>
                <c:pt idx="1">
                  <c:v>0.07</c:v>
                </c:pt>
                <c:pt idx="2">
                  <c:v>0.57</c:v>
                </c:pt>
                <c:pt idx="3">
                  <c:v>0.0</c:v>
                </c:pt>
              </c:numCache>
            </c:numRef>
          </c:val>
          <c:extLst xmlns:c16r2="http://schemas.microsoft.com/office/drawing/2015/06/chart">
            <c:ext xmlns:c16="http://schemas.microsoft.com/office/drawing/2014/chart" uri="{C3380CC4-5D6E-409C-BE32-E72D297353CC}">
              <c16:uniqueId val="{00000002-C37D-4708-879E-EFF0B4370E66}"/>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txPr>
    <a:bodyPr/>
    <a:lstStyle/>
    <a:p>
      <a:pPr algn="just">
        <a:defRPr sz="2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Sheet3!$E$26:$E$29</c:f>
              <c:strCache>
                <c:ptCount val="4"/>
                <c:pt idx="0">
                  <c:v>a.Visiškai sutinku</c:v>
                </c:pt>
                <c:pt idx="1">
                  <c:v>b. Ko gero sutinku</c:v>
                </c:pt>
                <c:pt idx="2">
                  <c:v>c.Ko gero nesutinku.</c:v>
                </c:pt>
                <c:pt idx="3">
                  <c:v>d. Visiškai nesutinku.</c:v>
                </c:pt>
              </c:strCache>
            </c:strRef>
          </c:cat>
          <c:val>
            <c:numRef>
              <c:f>Sheet3!$F$26:$F$29</c:f>
              <c:numCache>
                <c:formatCode>General</c:formatCode>
                <c:ptCount val="4"/>
              </c:numCache>
            </c:numRef>
          </c:val>
          <c:extLst xmlns:c16r2="http://schemas.microsoft.com/office/drawing/2015/06/chart">
            <c:ext xmlns:c16="http://schemas.microsoft.com/office/drawing/2014/chart" uri="{C3380CC4-5D6E-409C-BE32-E72D297353CC}">
              <c16:uniqueId val="{00000000-7EAD-4006-98EF-01F3475EA790}"/>
            </c:ext>
          </c:extLst>
        </c:ser>
        <c:ser>
          <c:idx val="1"/>
          <c:order val="1"/>
          <c:dLbls>
            <c:spPr>
              <a:noFill/>
              <a:ln>
                <a:noFill/>
              </a:ln>
              <a:effectLst/>
            </c:spPr>
            <c:txPr>
              <a:bodyPr/>
              <a:lstStyle/>
              <a:p>
                <a:pPr>
                  <a:defRPr sz="20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Sheet3!$E$26:$E$29</c:f>
              <c:strCache>
                <c:ptCount val="4"/>
                <c:pt idx="0">
                  <c:v>a.Visiškai sutinku</c:v>
                </c:pt>
                <c:pt idx="1">
                  <c:v>b. Ko gero sutinku</c:v>
                </c:pt>
                <c:pt idx="2">
                  <c:v>c.Ko gero nesutinku.</c:v>
                </c:pt>
                <c:pt idx="3">
                  <c:v>d. Visiškai nesutinku.</c:v>
                </c:pt>
              </c:strCache>
            </c:strRef>
          </c:cat>
          <c:val>
            <c:numRef>
              <c:f>Sheet3!$G$26:$G$29</c:f>
              <c:numCache>
                <c:formatCode>0%</c:formatCode>
                <c:ptCount val="4"/>
                <c:pt idx="0">
                  <c:v>0.33</c:v>
                </c:pt>
                <c:pt idx="1">
                  <c:v>0.5</c:v>
                </c:pt>
                <c:pt idx="2">
                  <c:v>0.14</c:v>
                </c:pt>
                <c:pt idx="3">
                  <c:v>0.27</c:v>
                </c:pt>
              </c:numCache>
            </c:numRef>
          </c:val>
          <c:extLst xmlns:c16r2="http://schemas.microsoft.com/office/drawing/2015/06/chart">
            <c:ext xmlns:c16="http://schemas.microsoft.com/office/drawing/2014/chart" uri="{C3380CC4-5D6E-409C-BE32-E72D297353CC}">
              <c16:uniqueId val="{00000001-7EAD-4006-98EF-01F3475EA790}"/>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322743545679688"/>
          <c:y val="0.000168238564163745"/>
          <c:w val="0.375741616294612"/>
          <c:h val="0.999831761435836"/>
        </c:manualLayout>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Sheet6!$F$5:$F$8</c:f>
              <c:strCache>
                <c:ptCount val="4"/>
                <c:pt idx="0">
                  <c:v>a.Visiškai sutinku</c:v>
                </c:pt>
                <c:pt idx="1">
                  <c:v>b. Ko gero sutinku</c:v>
                </c:pt>
                <c:pt idx="2">
                  <c:v>c.Ko gero nesutinku.</c:v>
                </c:pt>
                <c:pt idx="3">
                  <c:v>d. Visiškai nesutinku.</c:v>
                </c:pt>
              </c:strCache>
            </c:strRef>
          </c:cat>
          <c:val>
            <c:numRef>
              <c:f>Sheet6!$G$5:$G$8</c:f>
              <c:numCache>
                <c:formatCode>General</c:formatCode>
                <c:ptCount val="4"/>
              </c:numCache>
            </c:numRef>
          </c:val>
          <c:extLst xmlns:c16r2="http://schemas.microsoft.com/office/drawing/2015/06/chart">
            <c:ext xmlns:c16="http://schemas.microsoft.com/office/drawing/2014/chart" uri="{C3380CC4-5D6E-409C-BE32-E72D297353CC}">
              <c16:uniqueId val="{00000000-ED9D-43FA-AC4A-10580FDA88EF}"/>
            </c:ext>
          </c:extLst>
        </c:ser>
        <c:ser>
          <c:idx val="1"/>
          <c:order val="1"/>
          <c:explosion val="27"/>
          <c:dLbls>
            <c:dLbl>
              <c:idx val="1"/>
              <c:layout>
                <c:manualLayout>
                  <c:x val="-0.00145886628858673"/>
                  <c:y val="0.14982418014264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ED9D-43FA-AC4A-10580FDA88EF}"/>
                </c:ext>
              </c:extLst>
            </c:dLbl>
            <c:dLbl>
              <c:idx val="2"/>
              <c:layout>
                <c:manualLayout>
                  <c:x val="-0.0480405817545221"/>
                  <c:y val="-0.01775431019726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ED9D-43FA-AC4A-10580FDA88EF}"/>
                </c:ext>
              </c:extLst>
            </c:dLbl>
            <c:dLbl>
              <c:idx val="3"/>
              <c:layout>
                <c:manualLayout>
                  <c:x val="0.103218810415157"/>
                  <c:y val="-0.016303217404137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ED9D-43FA-AC4A-10580FDA88EF}"/>
                </c:ext>
              </c:extLst>
            </c:dLbl>
            <c:spPr>
              <a:noFill/>
              <a:ln>
                <a:noFill/>
              </a:ln>
              <a:effectLst/>
            </c:spPr>
            <c:txPr>
              <a:bodyPr/>
              <a:lstStyle/>
              <a:p>
                <a:pPr>
                  <a:defRPr sz="2400" b="1"/>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Sheet6!$F$5:$F$8</c:f>
              <c:strCache>
                <c:ptCount val="4"/>
                <c:pt idx="0">
                  <c:v>a.Visiškai sutinku</c:v>
                </c:pt>
                <c:pt idx="1">
                  <c:v>b. Ko gero sutinku</c:v>
                </c:pt>
                <c:pt idx="2">
                  <c:v>c.Ko gero nesutinku.</c:v>
                </c:pt>
                <c:pt idx="3">
                  <c:v>d. Visiškai nesutinku.</c:v>
                </c:pt>
              </c:strCache>
            </c:strRef>
          </c:cat>
          <c:val>
            <c:numRef>
              <c:f>Sheet6!$H$5:$H$8</c:f>
              <c:numCache>
                <c:formatCode>0%</c:formatCode>
                <c:ptCount val="4"/>
                <c:pt idx="0">
                  <c:v>0.67</c:v>
                </c:pt>
                <c:pt idx="1">
                  <c:v>0.29</c:v>
                </c:pt>
                <c:pt idx="2">
                  <c:v>0.03</c:v>
                </c:pt>
                <c:pt idx="3">
                  <c:v>0.0</c:v>
                </c:pt>
              </c:numCache>
            </c:numRef>
          </c:val>
          <c:extLst xmlns:c16r2="http://schemas.microsoft.com/office/drawing/2015/06/chart">
            <c:ext xmlns:c16="http://schemas.microsoft.com/office/drawing/2014/chart" uri="{C3380CC4-5D6E-409C-BE32-E72D297353CC}">
              <c16:uniqueId val="{00000004-ED9D-43FA-AC4A-10580FDA88EF}"/>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txPr>
    <a:bodyPr/>
    <a:lstStyle/>
    <a:p>
      <a:pPr>
        <a:defRPr>
          <a:latin typeface="Times New Roman"/>
          <a:cs typeface="Times New Roman"/>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Sheet6!$F$14:$F$17</c:f>
              <c:strCache>
                <c:ptCount val="4"/>
                <c:pt idx="0">
                  <c:v>a.Visiškai sutinku</c:v>
                </c:pt>
                <c:pt idx="1">
                  <c:v>b. Ko gero sutinku</c:v>
                </c:pt>
                <c:pt idx="2">
                  <c:v>c.Ko gero nesutinku.</c:v>
                </c:pt>
                <c:pt idx="3">
                  <c:v>d. Visiškai nesutinku.</c:v>
                </c:pt>
              </c:strCache>
            </c:strRef>
          </c:cat>
          <c:val>
            <c:numRef>
              <c:f>Sheet6!$G$14:$G$17</c:f>
              <c:numCache>
                <c:formatCode>General</c:formatCode>
                <c:ptCount val="4"/>
              </c:numCache>
            </c:numRef>
          </c:val>
          <c:extLst xmlns:c16r2="http://schemas.microsoft.com/office/drawing/2015/06/chart">
            <c:ext xmlns:c16="http://schemas.microsoft.com/office/drawing/2014/chart" uri="{C3380CC4-5D6E-409C-BE32-E72D297353CC}">
              <c16:uniqueId val="{00000000-B745-4D15-AAD0-D71BFB9C495C}"/>
            </c:ext>
          </c:extLst>
        </c:ser>
        <c:ser>
          <c:idx val="1"/>
          <c:order val="1"/>
          <c:dLbls>
            <c:dLbl>
              <c:idx val="2"/>
              <c:layout>
                <c:manualLayout>
                  <c:x val="-0.00833333333333333"/>
                  <c:y val="-0.0509259259259259"/>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745-4D15-AAD0-D71BFB9C495C}"/>
                </c:ext>
              </c:extLst>
            </c:dLbl>
            <c:dLbl>
              <c:idx val="3"/>
              <c:layout>
                <c:manualLayout>
                  <c:x val="0.155555555555556"/>
                  <c:y val="-0.055555555555555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B745-4D15-AAD0-D71BFB9C495C}"/>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Sheet6!$F$14:$F$17</c:f>
              <c:strCache>
                <c:ptCount val="4"/>
                <c:pt idx="0">
                  <c:v>a.Visiškai sutinku</c:v>
                </c:pt>
                <c:pt idx="1">
                  <c:v>b. Ko gero sutinku</c:v>
                </c:pt>
                <c:pt idx="2">
                  <c:v>c.Ko gero nesutinku.</c:v>
                </c:pt>
                <c:pt idx="3">
                  <c:v>d. Visiškai nesutinku.</c:v>
                </c:pt>
              </c:strCache>
            </c:strRef>
          </c:cat>
          <c:val>
            <c:numRef>
              <c:f>Sheet6!$H$14:$H$17</c:f>
              <c:numCache>
                <c:formatCode>0%</c:formatCode>
                <c:ptCount val="4"/>
                <c:pt idx="0">
                  <c:v>0.53</c:v>
                </c:pt>
                <c:pt idx="1">
                  <c:v>0.38</c:v>
                </c:pt>
                <c:pt idx="2">
                  <c:v>0.07</c:v>
                </c:pt>
                <c:pt idx="3">
                  <c:v>0.0</c:v>
                </c:pt>
              </c:numCache>
            </c:numRef>
          </c:val>
          <c:extLst xmlns:c16r2="http://schemas.microsoft.com/office/drawing/2015/06/chart">
            <c:ext xmlns:c16="http://schemas.microsoft.com/office/drawing/2014/chart" uri="{C3380CC4-5D6E-409C-BE32-E72D297353CC}">
              <c16:uniqueId val="{00000003-B745-4D15-AAD0-D71BFB9C495C}"/>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265277777777778"/>
          <c:y val="0.108796296296296"/>
          <c:w val="0.452777777777778"/>
          <c:h val="0.75462962962963"/>
        </c:manualLayout>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Sheet6!$F$22:$F$25</c:f>
              <c:strCache>
                <c:ptCount val="4"/>
                <c:pt idx="0">
                  <c:v>a.Visiškai sutinku</c:v>
                </c:pt>
                <c:pt idx="1">
                  <c:v>b. Ko gero sutinku</c:v>
                </c:pt>
                <c:pt idx="2">
                  <c:v>c.Ko gero nesutinku.</c:v>
                </c:pt>
                <c:pt idx="3">
                  <c:v>d. Visiškai nesutinku.</c:v>
                </c:pt>
              </c:strCache>
            </c:strRef>
          </c:cat>
          <c:val>
            <c:numRef>
              <c:f>Sheet6!$G$22:$G$25</c:f>
              <c:numCache>
                <c:formatCode>General</c:formatCode>
                <c:ptCount val="4"/>
              </c:numCache>
            </c:numRef>
          </c:val>
          <c:extLst xmlns:c16r2="http://schemas.microsoft.com/office/drawing/2015/06/chart">
            <c:ext xmlns:c16="http://schemas.microsoft.com/office/drawing/2014/chart" uri="{C3380CC4-5D6E-409C-BE32-E72D297353CC}">
              <c16:uniqueId val="{00000000-CBE0-41B9-AA09-2408319C59F4}"/>
            </c:ext>
          </c:extLst>
        </c:ser>
        <c:ser>
          <c:idx val="1"/>
          <c:order val="1"/>
          <c:dLbls>
            <c:dLbl>
              <c:idx val="0"/>
              <c:layout>
                <c:manualLayout>
                  <c:x val="0.00138888888888889"/>
                  <c:y val="0.134345229459838"/>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CBE0-41B9-AA09-2408319C59F4}"/>
                </c:ext>
              </c:extLst>
            </c:dLbl>
            <c:dLbl>
              <c:idx val="2"/>
              <c:layout>
                <c:manualLayout>
                  <c:x val="-0.00366841644794406"/>
                  <c:y val="-0.0035201774747328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CBE0-41B9-AA09-2408319C59F4}"/>
                </c:ext>
              </c:extLst>
            </c:dLbl>
            <c:dLbl>
              <c:idx val="3"/>
              <c:layout>
                <c:manualLayout>
                  <c:x val="0.153911964129484"/>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CBE0-41B9-AA09-2408319C59F4}"/>
                </c:ext>
              </c:extLst>
            </c:dLbl>
            <c:spPr>
              <a:noFill/>
              <a:ln>
                <a:noFill/>
              </a:ln>
              <a:effectLst/>
            </c:spPr>
            <c:txPr>
              <a:bodyPr/>
              <a:lstStyle/>
              <a:p>
                <a:pPr>
                  <a:defRPr sz="2400" b="1"/>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Sheet6!$F$22:$F$25</c:f>
              <c:strCache>
                <c:ptCount val="4"/>
                <c:pt idx="0">
                  <c:v>a.Visiškai sutinku</c:v>
                </c:pt>
                <c:pt idx="1">
                  <c:v>b. Ko gero sutinku</c:v>
                </c:pt>
                <c:pt idx="2">
                  <c:v>c.Ko gero nesutinku.</c:v>
                </c:pt>
                <c:pt idx="3">
                  <c:v>d. Visiškai nesutinku.</c:v>
                </c:pt>
              </c:strCache>
            </c:strRef>
          </c:cat>
          <c:val>
            <c:numRef>
              <c:f>Sheet6!$H$22:$H$25</c:f>
              <c:numCache>
                <c:formatCode>0%</c:formatCode>
                <c:ptCount val="4"/>
                <c:pt idx="0">
                  <c:v>0.49</c:v>
                </c:pt>
                <c:pt idx="1">
                  <c:v>0.42</c:v>
                </c:pt>
                <c:pt idx="2">
                  <c:v>0.09</c:v>
                </c:pt>
                <c:pt idx="3">
                  <c:v>0.01</c:v>
                </c:pt>
              </c:numCache>
            </c:numRef>
          </c:val>
          <c:extLst xmlns:c16r2="http://schemas.microsoft.com/office/drawing/2015/06/chart">
            <c:ext xmlns:c16="http://schemas.microsoft.com/office/drawing/2014/chart" uri="{C3380CC4-5D6E-409C-BE32-E72D297353CC}">
              <c16:uniqueId val="{00000004-CBE0-41B9-AA09-2408319C59F4}"/>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Sheet6!$F$30:$F$33</c:f>
              <c:strCache>
                <c:ptCount val="4"/>
                <c:pt idx="0">
                  <c:v>a.Visiškai sutinku</c:v>
                </c:pt>
                <c:pt idx="1">
                  <c:v>b. Ko gero sutinku</c:v>
                </c:pt>
                <c:pt idx="2">
                  <c:v>c.Ko gero nesutinku.</c:v>
                </c:pt>
                <c:pt idx="3">
                  <c:v>d. Visiškai nesutinku.</c:v>
                </c:pt>
              </c:strCache>
            </c:strRef>
          </c:cat>
          <c:val>
            <c:numRef>
              <c:f>Sheet6!$G$30:$G$33</c:f>
              <c:numCache>
                <c:formatCode>General</c:formatCode>
                <c:ptCount val="4"/>
              </c:numCache>
            </c:numRef>
          </c:val>
          <c:extLst xmlns:c16r2="http://schemas.microsoft.com/office/drawing/2015/06/chart">
            <c:ext xmlns:c16="http://schemas.microsoft.com/office/drawing/2014/chart" uri="{C3380CC4-5D6E-409C-BE32-E72D297353CC}">
              <c16:uniqueId val="{00000000-7E5D-42FC-999C-D84AA512D690}"/>
            </c:ext>
          </c:extLst>
        </c:ser>
        <c:ser>
          <c:idx val="1"/>
          <c:order val="1"/>
          <c:dLbls>
            <c:dLbl>
              <c:idx val="0"/>
              <c:layout>
                <c:manualLayout>
                  <c:x val="0.00430184645185737"/>
                  <c:y val="0.10415575066407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7E5D-42FC-999C-D84AA512D690}"/>
                </c:ext>
              </c:extLst>
            </c:dLbl>
            <c:dLbl>
              <c:idx val="2"/>
              <c:layout>
                <c:manualLayout>
                  <c:x val="-0.0829808115066376"/>
                  <c:y val="-0.0202640495597908"/>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7E5D-42FC-999C-D84AA512D690}"/>
                </c:ext>
              </c:extLst>
            </c:dLbl>
            <c:dLbl>
              <c:idx val="3"/>
              <c:layout>
                <c:manualLayout>
                  <c:x val="0.0621022909082452"/>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7E5D-42FC-999C-D84AA512D690}"/>
                </c:ext>
              </c:extLst>
            </c:dLbl>
            <c:spPr>
              <a:noFill/>
              <a:ln>
                <a:noFill/>
              </a:ln>
              <a:effectLst/>
            </c:spPr>
            <c:txPr>
              <a:bodyPr/>
              <a:lstStyle/>
              <a:p>
                <a:pPr>
                  <a:defRPr sz="2400" b="1"/>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Sheet6!$F$30:$F$33</c:f>
              <c:strCache>
                <c:ptCount val="4"/>
                <c:pt idx="0">
                  <c:v>a.Visiškai sutinku</c:v>
                </c:pt>
                <c:pt idx="1">
                  <c:v>b. Ko gero sutinku</c:v>
                </c:pt>
                <c:pt idx="2">
                  <c:v>c.Ko gero nesutinku.</c:v>
                </c:pt>
                <c:pt idx="3">
                  <c:v>d. Visiškai nesutinku.</c:v>
                </c:pt>
              </c:strCache>
            </c:strRef>
          </c:cat>
          <c:val>
            <c:numRef>
              <c:f>Sheet6!$H$30:$H$33</c:f>
              <c:numCache>
                <c:formatCode>0%</c:formatCode>
                <c:ptCount val="4"/>
                <c:pt idx="0">
                  <c:v>0.54</c:v>
                </c:pt>
                <c:pt idx="1">
                  <c:v>0.35</c:v>
                </c:pt>
                <c:pt idx="2">
                  <c:v>0.1</c:v>
                </c:pt>
                <c:pt idx="3">
                  <c:v>0.02</c:v>
                </c:pt>
              </c:numCache>
            </c:numRef>
          </c:val>
          <c:extLst xmlns:c16r2="http://schemas.microsoft.com/office/drawing/2015/06/chart">
            <c:ext xmlns:c16="http://schemas.microsoft.com/office/drawing/2014/chart" uri="{C3380CC4-5D6E-409C-BE32-E72D297353CC}">
              <c16:uniqueId val="{00000004-7E5D-42FC-999C-D84AA512D690}"/>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Sheet6!$F$38:$F$41</c:f>
              <c:strCache>
                <c:ptCount val="4"/>
                <c:pt idx="0">
                  <c:v>a.Visiškai sutinku</c:v>
                </c:pt>
                <c:pt idx="1">
                  <c:v>b. Ko gero sutinku</c:v>
                </c:pt>
                <c:pt idx="2">
                  <c:v>c.Ko gero nesutinku.</c:v>
                </c:pt>
                <c:pt idx="3">
                  <c:v>d. Visiškai nesutinku.</c:v>
                </c:pt>
              </c:strCache>
            </c:strRef>
          </c:cat>
          <c:val>
            <c:numRef>
              <c:f>Sheet6!$G$38:$G$41</c:f>
              <c:numCache>
                <c:formatCode>General</c:formatCode>
                <c:ptCount val="4"/>
              </c:numCache>
            </c:numRef>
          </c:val>
          <c:extLst xmlns:c16r2="http://schemas.microsoft.com/office/drawing/2015/06/chart">
            <c:ext xmlns:c16="http://schemas.microsoft.com/office/drawing/2014/chart" uri="{C3380CC4-5D6E-409C-BE32-E72D297353CC}">
              <c16:uniqueId val="{00000000-31AD-4AAF-BFA7-5031B0EBE17E}"/>
            </c:ext>
          </c:extLst>
        </c:ser>
        <c:ser>
          <c:idx val="1"/>
          <c:order val="1"/>
          <c:dLbls>
            <c:dLbl>
              <c:idx val="0"/>
              <c:layout>
                <c:manualLayout>
                  <c:x val="0.00277777777777778"/>
                  <c:y val="0.12221262591148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1AD-4AAF-BFA7-5031B0EBE17E}"/>
                </c:ext>
              </c:extLst>
            </c:dLbl>
            <c:dLbl>
              <c:idx val="2"/>
              <c:layout>
                <c:manualLayout>
                  <c:x val="-0.105555555555556"/>
                  <c:y val="-0.044735615913179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1AD-4AAF-BFA7-5031B0EBE17E}"/>
                </c:ext>
              </c:extLst>
            </c:dLbl>
            <c:dLbl>
              <c:idx val="3"/>
              <c:layout>
                <c:manualLayout>
                  <c:x val="0.0388888888888889"/>
                  <c:y val="-0.037244979209059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1AD-4AAF-BFA7-5031B0EBE17E}"/>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Sheet6!$F$38:$F$41</c:f>
              <c:strCache>
                <c:ptCount val="4"/>
                <c:pt idx="0">
                  <c:v>a.Visiškai sutinku</c:v>
                </c:pt>
                <c:pt idx="1">
                  <c:v>b. Ko gero sutinku</c:v>
                </c:pt>
                <c:pt idx="2">
                  <c:v>c.Ko gero nesutinku.</c:v>
                </c:pt>
                <c:pt idx="3">
                  <c:v>d. Visiškai nesutinku.</c:v>
                </c:pt>
              </c:strCache>
            </c:strRef>
          </c:cat>
          <c:val>
            <c:numRef>
              <c:f>Sheet6!$H$38:$H$41</c:f>
              <c:numCache>
                <c:formatCode>0%</c:formatCode>
                <c:ptCount val="4"/>
                <c:pt idx="0">
                  <c:v>0.45</c:v>
                </c:pt>
                <c:pt idx="1">
                  <c:v>0.49</c:v>
                </c:pt>
                <c:pt idx="2">
                  <c:v>0.06</c:v>
                </c:pt>
                <c:pt idx="3">
                  <c:v>0.01</c:v>
                </c:pt>
              </c:numCache>
            </c:numRef>
          </c:val>
          <c:extLst xmlns:c16r2="http://schemas.microsoft.com/office/drawing/2015/06/chart">
            <c:ext xmlns:c16="http://schemas.microsoft.com/office/drawing/2014/chart" uri="{C3380CC4-5D6E-409C-BE32-E72D297353CC}">
              <c16:uniqueId val="{00000004-31AD-4AAF-BFA7-5031B0EBE17E}"/>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Sheet6!$F$46:$F$49</c:f>
              <c:strCache>
                <c:ptCount val="4"/>
                <c:pt idx="0">
                  <c:v>a.Visiškai sutinku</c:v>
                </c:pt>
                <c:pt idx="1">
                  <c:v>b. Ko gero sutinku</c:v>
                </c:pt>
                <c:pt idx="2">
                  <c:v>c.Ko gero nesutinku.</c:v>
                </c:pt>
                <c:pt idx="3">
                  <c:v>d. Visiškai nesutinku.</c:v>
                </c:pt>
              </c:strCache>
            </c:strRef>
          </c:cat>
          <c:val>
            <c:numRef>
              <c:f>Sheet6!$G$46:$G$49</c:f>
              <c:numCache>
                <c:formatCode>General</c:formatCode>
                <c:ptCount val="4"/>
              </c:numCache>
            </c:numRef>
          </c:val>
          <c:extLst xmlns:c16r2="http://schemas.microsoft.com/office/drawing/2015/06/chart">
            <c:ext xmlns:c16="http://schemas.microsoft.com/office/drawing/2014/chart" uri="{C3380CC4-5D6E-409C-BE32-E72D297353CC}">
              <c16:uniqueId val="{00000000-CAD3-4470-91FA-1052AD5E76A4}"/>
            </c:ext>
          </c:extLst>
        </c:ser>
        <c:ser>
          <c:idx val="1"/>
          <c:order val="1"/>
          <c:dLbls>
            <c:dLbl>
              <c:idx val="0"/>
              <c:layout>
                <c:manualLayout>
                  <c:x val="-0.00138888888888889"/>
                  <c:y val="0.039820812614230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CAD3-4470-91FA-1052AD5E76A4}"/>
                </c:ext>
              </c:extLst>
            </c:dLbl>
            <c:dLbl>
              <c:idx val="2"/>
              <c:layout>
                <c:manualLayout>
                  <c:x val="-0.0569444444444444"/>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CAD3-4470-91FA-1052AD5E76A4}"/>
                </c:ext>
              </c:extLst>
            </c:dLbl>
            <c:dLbl>
              <c:idx val="3"/>
              <c:layout>
                <c:manualLayout>
                  <c:x val="0.0694444444444445"/>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CAD3-4470-91FA-1052AD5E76A4}"/>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Sheet6!$F$46:$F$49</c:f>
              <c:strCache>
                <c:ptCount val="4"/>
                <c:pt idx="0">
                  <c:v>a.Visiškai sutinku</c:v>
                </c:pt>
                <c:pt idx="1">
                  <c:v>b. Ko gero sutinku</c:v>
                </c:pt>
                <c:pt idx="2">
                  <c:v>c.Ko gero nesutinku.</c:v>
                </c:pt>
                <c:pt idx="3">
                  <c:v>d. Visiškai nesutinku.</c:v>
                </c:pt>
              </c:strCache>
            </c:strRef>
          </c:cat>
          <c:val>
            <c:numRef>
              <c:f>Sheet6!$H$46:$H$49</c:f>
              <c:numCache>
                <c:formatCode>0%</c:formatCode>
                <c:ptCount val="4"/>
                <c:pt idx="0">
                  <c:v>0.52</c:v>
                </c:pt>
                <c:pt idx="1">
                  <c:v>0.41</c:v>
                </c:pt>
                <c:pt idx="2">
                  <c:v>0.06</c:v>
                </c:pt>
                <c:pt idx="3">
                  <c:v>0.01</c:v>
                </c:pt>
              </c:numCache>
            </c:numRef>
          </c:val>
          <c:extLst xmlns:c16r2="http://schemas.microsoft.com/office/drawing/2015/06/chart">
            <c:ext xmlns:c16="http://schemas.microsoft.com/office/drawing/2014/chart" uri="{C3380CC4-5D6E-409C-BE32-E72D297353CC}">
              <c16:uniqueId val="{00000004-CAD3-4470-91FA-1052AD5E76A4}"/>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Sheet6!$F$55:$F$58</c:f>
              <c:strCache>
                <c:ptCount val="4"/>
                <c:pt idx="0">
                  <c:v>a.Visiškai sutinku</c:v>
                </c:pt>
                <c:pt idx="1">
                  <c:v>b. Ko gero sutinku</c:v>
                </c:pt>
                <c:pt idx="2">
                  <c:v>c.Ko gero nesutinku.</c:v>
                </c:pt>
                <c:pt idx="3">
                  <c:v>d. Visiškai nesutinku.</c:v>
                </c:pt>
              </c:strCache>
            </c:strRef>
          </c:cat>
          <c:val>
            <c:numRef>
              <c:f>Sheet6!$G$55:$G$58</c:f>
              <c:numCache>
                <c:formatCode>General</c:formatCode>
                <c:ptCount val="4"/>
              </c:numCache>
            </c:numRef>
          </c:val>
          <c:extLst xmlns:c16r2="http://schemas.microsoft.com/office/drawing/2015/06/chart">
            <c:ext xmlns:c16="http://schemas.microsoft.com/office/drawing/2014/chart" uri="{C3380CC4-5D6E-409C-BE32-E72D297353CC}">
              <c16:uniqueId val="{00000000-54C3-49ED-8A0C-A460B3A6F250}"/>
            </c:ext>
          </c:extLst>
        </c:ser>
        <c:ser>
          <c:idx val="1"/>
          <c:order val="1"/>
          <c:dLbls>
            <c:dLbl>
              <c:idx val="0"/>
              <c:layout>
                <c:manualLayout>
                  <c:x val="0.0361111111111111"/>
                  <c:y val="0.12461059190031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4C3-49ED-8A0C-A460B3A6F250}"/>
                </c:ext>
              </c:extLst>
            </c:dLbl>
            <c:dLbl>
              <c:idx val="2"/>
              <c:layout>
                <c:manualLayout>
                  <c:x val="-0.0527777777777778"/>
                  <c:y val="-0.0083073727933541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54C3-49ED-8A0C-A460B3A6F250}"/>
                </c:ext>
              </c:extLst>
            </c:dLbl>
            <c:dLbl>
              <c:idx val="3"/>
              <c:layout>
                <c:manualLayout>
                  <c:x val="0.0430555555555555"/>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4C3-49ED-8A0C-A460B3A6F250}"/>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Sheet6!$F$55:$F$58</c:f>
              <c:strCache>
                <c:ptCount val="4"/>
                <c:pt idx="0">
                  <c:v>a.Visiškai sutinku</c:v>
                </c:pt>
                <c:pt idx="1">
                  <c:v>b. Ko gero sutinku</c:v>
                </c:pt>
                <c:pt idx="2">
                  <c:v>c.Ko gero nesutinku.</c:v>
                </c:pt>
                <c:pt idx="3">
                  <c:v>d. Visiškai nesutinku.</c:v>
                </c:pt>
              </c:strCache>
            </c:strRef>
          </c:cat>
          <c:val>
            <c:numRef>
              <c:f>Sheet6!$H$55:$H$58</c:f>
              <c:numCache>
                <c:formatCode>0%</c:formatCode>
                <c:ptCount val="4"/>
                <c:pt idx="0">
                  <c:v>0.4</c:v>
                </c:pt>
                <c:pt idx="1">
                  <c:v>0.37</c:v>
                </c:pt>
                <c:pt idx="2">
                  <c:v>0.21</c:v>
                </c:pt>
                <c:pt idx="3">
                  <c:v>0.03</c:v>
                </c:pt>
              </c:numCache>
            </c:numRef>
          </c:val>
          <c:extLst xmlns:c16r2="http://schemas.microsoft.com/office/drawing/2015/06/chart">
            <c:ext xmlns:c16="http://schemas.microsoft.com/office/drawing/2014/chart" uri="{C3380CC4-5D6E-409C-BE32-E72D297353CC}">
              <c16:uniqueId val="{00000004-54C3-49ED-8A0C-A460B3A6F250}"/>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Sheet6!$F$64:$F$67</c:f>
              <c:strCache>
                <c:ptCount val="4"/>
                <c:pt idx="0">
                  <c:v>a.Visiškai sutinku</c:v>
                </c:pt>
                <c:pt idx="1">
                  <c:v>b. Ko gero sutinku</c:v>
                </c:pt>
                <c:pt idx="2">
                  <c:v>c.Ko gero nesutinku.</c:v>
                </c:pt>
                <c:pt idx="3">
                  <c:v>d. Visiškai nesutinku.</c:v>
                </c:pt>
              </c:strCache>
            </c:strRef>
          </c:cat>
          <c:val>
            <c:numRef>
              <c:f>Sheet6!$G$64:$G$67</c:f>
              <c:numCache>
                <c:formatCode>General</c:formatCode>
                <c:ptCount val="4"/>
              </c:numCache>
            </c:numRef>
          </c:val>
          <c:extLst xmlns:c16r2="http://schemas.microsoft.com/office/drawing/2015/06/chart">
            <c:ext xmlns:c16="http://schemas.microsoft.com/office/drawing/2014/chart" uri="{C3380CC4-5D6E-409C-BE32-E72D297353CC}">
              <c16:uniqueId val="{00000000-A778-40A5-A948-6B2164C0272E}"/>
            </c:ext>
          </c:extLst>
        </c:ser>
        <c:ser>
          <c:idx val="1"/>
          <c:order val="1"/>
          <c:dLbls>
            <c:dLbl>
              <c:idx val="0"/>
              <c:layout>
                <c:manualLayout>
                  <c:x val="0.0194444444444443"/>
                  <c:y val="0.079006842223602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A778-40A5-A948-6B2164C0272E}"/>
                </c:ext>
              </c:extLst>
            </c:dLbl>
            <c:dLbl>
              <c:idx val="2"/>
              <c:layout>
                <c:manualLayout>
                  <c:x val="-0.0576306867891514"/>
                  <c:y val="-0.015916309032582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A778-40A5-A948-6B2164C0272E}"/>
                </c:ext>
              </c:extLst>
            </c:dLbl>
            <c:dLbl>
              <c:idx val="3"/>
              <c:layout>
                <c:manualLayout>
                  <c:x val="0.0669899387576553"/>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A778-40A5-A948-6B2164C0272E}"/>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Sheet6!$F$64:$F$67</c:f>
              <c:strCache>
                <c:ptCount val="4"/>
                <c:pt idx="0">
                  <c:v>a.Visiškai sutinku</c:v>
                </c:pt>
                <c:pt idx="1">
                  <c:v>b. Ko gero sutinku</c:v>
                </c:pt>
                <c:pt idx="2">
                  <c:v>c.Ko gero nesutinku.</c:v>
                </c:pt>
                <c:pt idx="3">
                  <c:v>d. Visiškai nesutinku.</c:v>
                </c:pt>
              </c:strCache>
            </c:strRef>
          </c:cat>
          <c:val>
            <c:numRef>
              <c:f>Sheet6!$H$64:$H$67</c:f>
              <c:numCache>
                <c:formatCode>0%</c:formatCode>
                <c:ptCount val="4"/>
                <c:pt idx="0">
                  <c:v>0.51</c:v>
                </c:pt>
                <c:pt idx="1">
                  <c:v>0.38</c:v>
                </c:pt>
                <c:pt idx="2">
                  <c:v>0.11</c:v>
                </c:pt>
                <c:pt idx="3">
                  <c:v>0.01</c:v>
                </c:pt>
              </c:numCache>
            </c:numRef>
          </c:val>
          <c:extLst xmlns:c16r2="http://schemas.microsoft.com/office/drawing/2015/06/chart">
            <c:ext xmlns:c16="http://schemas.microsoft.com/office/drawing/2014/chart" uri="{C3380CC4-5D6E-409C-BE32-E72D297353CC}">
              <c16:uniqueId val="{00000004-A778-40A5-A948-6B2164C0272E}"/>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Sheet6!$F$74:$F$77</c:f>
              <c:strCache>
                <c:ptCount val="4"/>
                <c:pt idx="0">
                  <c:v>a.Visiškai sutinku</c:v>
                </c:pt>
                <c:pt idx="1">
                  <c:v>b. Ko gero sutinku</c:v>
                </c:pt>
                <c:pt idx="2">
                  <c:v>c.Ko gero nesutinku.</c:v>
                </c:pt>
                <c:pt idx="3">
                  <c:v>d. Visiškai nesutinku.</c:v>
                </c:pt>
              </c:strCache>
            </c:strRef>
          </c:cat>
          <c:val>
            <c:numRef>
              <c:f>Sheet6!$G$74:$G$77</c:f>
              <c:numCache>
                <c:formatCode>General</c:formatCode>
                <c:ptCount val="4"/>
              </c:numCache>
            </c:numRef>
          </c:val>
          <c:extLst xmlns:c16r2="http://schemas.microsoft.com/office/drawing/2015/06/chart">
            <c:ext xmlns:c16="http://schemas.microsoft.com/office/drawing/2014/chart" uri="{C3380CC4-5D6E-409C-BE32-E72D297353CC}">
              <c16:uniqueId val="{00000000-AF01-4CA0-B874-F2195300ADC6}"/>
            </c:ext>
          </c:extLst>
        </c:ser>
        <c:ser>
          <c:idx val="1"/>
          <c:order val="1"/>
          <c:dLbls>
            <c:dLbl>
              <c:idx val="0"/>
              <c:layout>
                <c:manualLayout>
                  <c:x val="0.00277777777777778"/>
                  <c:y val="0.068211317827144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AF01-4CA0-B874-F2195300ADC6}"/>
                </c:ext>
              </c:extLst>
            </c:dLbl>
            <c:dLbl>
              <c:idx val="2"/>
              <c:layout>
                <c:manualLayout>
                  <c:x val="-0.0728905293088364"/>
                  <c:y val="-0.052420367911438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AF01-4CA0-B874-F2195300ADC6}"/>
                </c:ext>
              </c:extLst>
            </c:dLbl>
            <c:dLbl>
              <c:idx val="3"/>
              <c:layout>
                <c:manualLayout>
                  <c:x val="0.0175438596491228"/>
                  <c:y val="-0.032028469750889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AF01-4CA0-B874-F2195300ADC6}"/>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Sheet6!$F$74:$F$77</c:f>
              <c:strCache>
                <c:ptCount val="4"/>
                <c:pt idx="0">
                  <c:v>a.Visiškai sutinku</c:v>
                </c:pt>
                <c:pt idx="1">
                  <c:v>b. Ko gero sutinku</c:v>
                </c:pt>
                <c:pt idx="2">
                  <c:v>c.Ko gero nesutinku.</c:v>
                </c:pt>
                <c:pt idx="3">
                  <c:v>d. Visiškai nesutinku.</c:v>
                </c:pt>
              </c:strCache>
            </c:strRef>
          </c:cat>
          <c:val>
            <c:numRef>
              <c:f>Sheet6!$H$74:$H$77</c:f>
              <c:numCache>
                <c:formatCode>0%</c:formatCode>
                <c:ptCount val="4"/>
                <c:pt idx="0">
                  <c:v>0.43</c:v>
                </c:pt>
                <c:pt idx="1">
                  <c:v>0.43</c:v>
                </c:pt>
                <c:pt idx="2">
                  <c:v>0.12</c:v>
                </c:pt>
                <c:pt idx="3">
                  <c:v>0.04</c:v>
                </c:pt>
              </c:numCache>
            </c:numRef>
          </c:val>
          <c:extLst xmlns:c16r2="http://schemas.microsoft.com/office/drawing/2015/06/chart">
            <c:ext xmlns:c16="http://schemas.microsoft.com/office/drawing/2014/chart" uri="{C3380CC4-5D6E-409C-BE32-E72D297353CC}">
              <c16:uniqueId val="{00000004-AF01-4CA0-B874-F2195300ADC6}"/>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Sheet3!$E$50:$E$53</c:f>
              <c:strCache>
                <c:ptCount val="4"/>
                <c:pt idx="0">
                  <c:v>a.Visiškai sutinku</c:v>
                </c:pt>
                <c:pt idx="1">
                  <c:v>b. Ko gero sutinku</c:v>
                </c:pt>
                <c:pt idx="2">
                  <c:v>c.Ko gero nesutinku.</c:v>
                </c:pt>
                <c:pt idx="3">
                  <c:v>d. Visiškai nesutinku.</c:v>
                </c:pt>
              </c:strCache>
            </c:strRef>
          </c:cat>
          <c:val>
            <c:numRef>
              <c:f>Sheet3!$F$50:$F$53</c:f>
              <c:numCache>
                <c:formatCode>General</c:formatCode>
                <c:ptCount val="4"/>
              </c:numCache>
            </c:numRef>
          </c:val>
          <c:extLst xmlns:c16r2="http://schemas.microsoft.com/office/drawing/2015/06/chart">
            <c:ext xmlns:c16="http://schemas.microsoft.com/office/drawing/2014/chart" uri="{C3380CC4-5D6E-409C-BE32-E72D297353CC}">
              <c16:uniqueId val="{00000000-21E4-494B-98EB-2F2F2734C8E5}"/>
            </c:ext>
          </c:extLst>
        </c:ser>
        <c:ser>
          <c:idx val="1"/>
          <c:order val="1"/>
          <c:dLbls>
            <c:dLbl>
              <c:idx val="2"/>
              <c:layout>
                <c:manualLayout>
                  <c:x val="-0.081374321880651"/>
                  <c:y val="-0.0069444444444444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21E4-494B-98EB-2F2F2734C8E5}"/>
                </c:ext>
              </c:extLst>
            </c:dLbl>
            <c:spPr>
              <a:noFill/>
              <a:ln>
                <a:noFill/>
              </a:ln>
              <a:effectLst/>
            </c:spPr>
            <c:txPr>
              <a:bodyPr/>
              <a:lstStyle/>
              <a:p>
                <a:pPr>
                  <a:defRPr sz="20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Sheet3!$E$50:$E$53</c:f>
              <c:strCache>
                <c:ptCount val="4"/>
                <c:pt idx="0">
                  <c:v>a.Visiškai sutinku</c:v>
                </c:pt>
                <c:pt idx="1">
                  <c:v>b. Ko gero sutinku</c:v>
                </c:pt>
                <c:pt idx="2">
                  <c:v>c.Ko gero nesutinku.</c:v>
                </c:pt>
                <c:pt idx="3">
                  <c:v>d. Visiškai nesutinku.</c:v>
                </c:pt>
              </c:strCache>
            </c:strRef>
          </c:cat>
          <c:val>
            <c:numRef>
              <c:f>Sheet3!$G$50:$G$53</c:f>
              <c:numCache>
                <c:formatCode>0%</c:formatCode>
                <c:ptCount val="4"/>
                <c:pt idx="0">
                  <c:v>0.4</c:v>
                </c:pt>
                <c:pt idx="1">
                  <c:v>0.47</c:v>
                </c:pt>
                <c:pt idx="2">
                  <c:v>0.12</c:v>
                </c:pt>
                <c:pt idx="3">
                  <c:v>0.04</c:v>
                </c:pt>
              </c:numCache>
            </c:numRef>
          </c:val>
          <c:extLst xmlns:c16r2="http://schemas.microsoft.com/office/drawing/2015/06/chart">
            <c:ext xmlns:c16="http://schemas.microsoft.com/office/drawing/2014/chart" uri="{C3380CC4-5D6E-409C-BE32-E72D297353CC}">
              <c16:uniqueId val="{00000002-21E4-494B-98EB-2F2F2734C8E5}"/>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Sheet3!$E$76:$E$79</c:f>
              <c:strCache>
                <c:ptCount val="4"/>
                <c:pt idx="0">
                  <c:v>a.Visiškai sutinku</c:v>
                </c:pt>
                <c:pt idx="1">
                  <c:v>b. Ko gero sutinku</c:v>
                </c:pt>
                <c:pt idx="2">
                  <c:v>c.Ko gero nesutinku.</c:v>
                </c:pt>
                <c:pt idx="3">
                  <c:v>d. Visiškai nesutinku.</c:v>
                </c:pt>
              </c:strCache>
            </c:strRef>
          </c:cat>
          <c:val>
            <c:numRef>
              <c:f>Sheet3!$F$76:$F$79</c:f>
              <c:numCache>
                <c:formatCode>General</c:formatCode>
                <c:ptCount val="4"/>
              </c:numCache>
            </c:numRef>
          </c:val>
          <c:extLst xmlns:c16r2="http://schemas.microsoft.com/office/drawing/2015/06/chart">
            <c:ext xmlns:c16="http://schemas.microsoft.com/office/drawing/2014/chart" uri="{C3380CC4-5D6E-409C-BE32-E72D297353CC}">
              <c16:uniqueId val="{00000000-8F2F-4278-84DF-2EE28E821732}"/>
            </c:ext>
          </c:extLst>
        </c:ser>
        <c:ser>
          <c:idx val="1"/>
          <c:order val="1"/>
          <c:dLbls>
            <c:dLbl>
              <c:idx val="2"/>
              <c:layout>
                <c:manualLayout>
                  <c:x val="-0.0515232974910394"/>
                  <c:y val="-0.065789473684210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8F2F-4278-84DF-2EE28E821732}"/>
                </c:ext>
              </c:extLst>
            </c:dLbl>
            <c:dLbl>
              <c:idx val="3"/>
              <c:layout>
                <c:manualLayout>
                  <c:x val="0.020161113933339"/>
                  <c:y val="0.0"/>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8F2F-4278-84DF-2EE28E821732}"/>
                </c:ext>
              </c:extLst>
            </c:dLbl>
            <c:spPr>
              <a:noFill/>
              <a:ln>
                <a:noFill/>
              </a:ln>
              <a:effectLst/>
            </c:spPr>
            <c:txPr>
              <a:bodyPr/>
              <a:lstStyle/>
              <a:p>
                <a:pPr>
                  <a:defRPr sz="20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Sheet3!$E$76:$E$79</c:f>
              <c:strCache>
                <c:ptCount val="4"/>
                <c:pt idx="0">
                  <c:v>a.Visiškai sutinku</c:v>
                </c:pt>
                <c:pt idx="1">
                  <c:v>b. Ko gero sutinku</c:v>
                </c:pt>
                <c:pt idx="2">
                  <c:v>c.Ko gero nesutinku.</c:v>
                </c:pt>
                <c:pt idx="3">
                  <c:v>d. Visiškai nesutinku.</c:v>
                </c:pt>
              </c:strCache>
            </c:strRef>
          </c:cat>
          <c:val>
            <c:numRef>
              <c:f>Sheet3!$G$76:$G$79</c:f>
              <c:numCache>
                <c:formatCode>0%</c:formatCode>
                <c:ptCount val="4"/>
                <c:pt idx="0">
                  <c:v>0.46</c:v>
                </c:pt>
                <c:pt idx="1">
                  <c:v>0.35</c:v>
                </c:pt>
                <c:pt idx="2">
                  <c:v>0.14</c:v>
                </c:pt>
                <c:pt idx="3">
                  <c:v>0.05</c:v>
                </c:pt>
              </c:numCache>
            </c:numRef>
          </c:val>
          <c:extLst xmlns:c16r2="http://schemas.microsoft.com/office/drawing/2015/06/chart">
            <c:ext xmlns:c16="http://schemas.microsoft.com/office/drawing/2014/chart" uri="{C3380CC4-5D6E-409C-BE32-E72D297353CC}">
              <c16:uniqueId val="{00000003-8F2F-4278-84DF-2EE28E821732}"/>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Sheet3!$E$99:$E$102</c:f>
              <c:strCache>
                <c:ptCount val="4"/>
                <c:pt idx="0">
                  <c:v>a.Visiškai sutinku</c:v>
                </c:pt>
                <c:pt idx="1">
                  <c:v>b. Ko gero sutinku</c:v>
                </c:pt>
                <c:pt idx="2">
                  <c:v>c.Ko gero nesutinku.</c:v>
                </c:pt>
                <c:pt idx="3">
                  <c:v>d. Visiškai nesutinku.</c:v>
                </c:pt>
              </c:strCache>
            </c:strRef>
          </c:cat>
          <c:val>
            <c:numRef>
              <c:f>Sheet3!$F$99:$F$102</c:f>
              <c:numCache>
                <c:formatCode>General</c:formatCode>
                <c:ptCount val="4"/>
              </c:numCache>
            </c:numRef>
          </c:val>
          <c:extLst xmlns:c16r2="http://schemas.microsoft.com/office/drawing/2015/06/chart">
            <c:ext xmlns:c16="http://schemas.microsoft.com/office/drawing/2014/chart" uri="{C3380CC4-5D6E-409C-BE32-E72D297353CC}">
              <c16:uniqueId val="{00000000-8435-4B99-A421-782299D2036A}"/>
            </c:ext>
          </c:extLst>
        </c:ser>
        <c:ser>
          <c:idx val="1"/>
          <c:order val="1"/>
          <c:dLbls>
            <c:dLbl>
              <c:idx val="2"/>
              <c:layout>
                <c:manualLayout>
                  <c:x val="-0.0637084330847045"/>
                  <c:y val="-0.055555555555555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8435-4B99-A421-782299D2036A}"/>
                </c:ext>
              </c:extLst>
            </c:dLbl>
            <c:dLbl>
              <c:idx val="3"/>
              <c:layout>
                <c:manualLayout>
                  <c:x val="0.0175746924428822"/>
                  <c:y val="0.00925925925925926"/>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8435-4B99-A421-782299D2036A}"/>
                </c:ext>
              </c:extLst>
            </c:dLbl>
            <c:spPr>
              <a:noFill/>
              <a:ln>
                <a:noFill/>
              </a:ln>
              <a:effectLst/>
            </c:spPr>
            <c:txPr>
              <a:bodyPr/>
              <a:lstStyle/>
              <a:p>
                <a:pPr>
                  <a:defRPr sz="20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Sheet3!$E$99:$E$102</c:f>
              <c:strCache>
                <c:ptCount val="4"/>
                <c:pt idx="0">
                  <c:v>a.Visiškai sutinku</c:v>
                </c:pt>
                <c:pt idx="1">
                  <c:v>b. Ko gero sutinku</c:v>
                </c:pt>
                <c:pt idx="2">
                  <c:v>c.Ko gero nesutinku.</c:v>
                </c:pt>
                <c:pt idx="3">
                  <c:v>d. Visiškai nesutinku.</c:v>
                </c:pt>
              </c:strCache>
            </c:strRef>
          </c:cat>
          <c:val>
            <c:numRef>
              <c:f>Sheet3!$G$99:$G$102</c:f>
              <c:numCache>
                <c:formatCode>0%</c:formatCode>
                <c:ptCount val="4"/>
                <c:pt idx="0">
                  <c:v>0.41</c:v>
                </c:pt>
                <c:pt idx="1">
                  <c:v>0.44</c:v>
                </c:pt>
                <c:pt idx="2">
                  <c:v>0.12</c:v>
                </c:pt>
                <c:pt idx="3">
                  <c:v>0.05</c:v>
                </c:pt>
              </c:numCache>
            </c:numRef>
          </c:val>
          <c:extLst xmlns:c16r2="http://schemas.microsoft.com/office/drawing/2015/06/chart">
            <c:ext xmlns:c16="http://schemas.microsoft.com/office/drawing/2014/chart" uri="{C3380CC4-5D6E-409C-BE32-E72D297353CC}">
              <c16:uniqueId val="{00000003-8435-4B99-A421-782299D2036A}"/>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Sheet3!$E$121:$E$124</c:f>
              <c:strCache>
                <c:ptCount val="4"/>
                <c:pt idx="0">
                  <c:v>a.Visiškai sutinku</c:v>
                </c:pt>
                <c:pt idx="1">
                  <c:v>b. Ko gero sutinku</c:v>
                </c:pt>
                <c:pt idx="2">
                  <c:v>c.Ko gero nesutinku.</c:v>
                </c:pt>
                <c:pt idx="3">
                  <c:v>d. Visiškai nesutinku.</c:v>
                </c:pt>
              </c:strCache>
            </c:strRef>
          </c:cat>
          <c:val>
            <c:numRef>
              <c:f>Sheet3!$F$121:$F$124</c:f>
              <c:numCache>
                <c:formatCode>General</c:formatCode>
                <c:ptCount val="4"/>
              </c:numCache>
            </c:numRef>
          </c:val>
          <c:extLst xmlns:c16r2="http://schemas.microsoft.com/office/drawing/2015/06/chart">
            <c:ext xmlns:c16="http://schemas.microsoft.com/office/drawing/2014/chart" uri="{C3380CC4-5D6E-409C-BE32-E72D297353CC}">
              <c16:uniqueId val="{00000000-09E4-46FC-883E-6ED962D3C352}"/>
            </c:ext>
          </c:extLst>
        </c:ser>
        <c:ser>
          <c:idx val="1"/>
          <c:order val="1"/>
          <c:dLbls>
            <c:dLbl>
              <c:idx val="2"/>
              <c:layout>
                <c:manualLayout>
                  <c:x val="-0.0660211267605634"/>
                  <c:y val="-0.078703703703703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09E4-46FC-883E-6ED962D3C352}"/>
                </c:ext>
              </c:extLst>
            </c:dLbl>
            <c:dLbl>
              <c:idx val="3"/>
              <c:layout>
                <c:manualLayout>
                  <c:x val="0.00880281690140845"/>
                  <c:y val="-0.032407407407407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09E4-46FC-883E-6ED962D3C352}"/>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Sheet3!$E$121:$E$124</c:f>
              <c:strCache>
                <c:ptCount val="4"/>
                <c:pt idx="0">
                  <c:v>a.Visiškai sutinku</c:v>
                </c:pt>
                <c:pt idx="1">
                  <c:v>b. Ko gero sutinku</c:v>
                </c:pt>
                <c:pt idx="2">
                  <c:v>c.Ko gero nesutinku.</c:v>
                </c:pt>
                <c:pt idx="3">
                  <c:v>d. Visiškai nesutinku.</c:v>
                </c:pt>
              </c:strCache>
            </c:strRef>
          </c:cat>
          <c:val>
            <c:numRef>
              <c:f>Sheet3!$G$121:$G$124</c:f>
              <c:numCache>
                <c:formatCode>0%</c:formatCode>
                <c:ptCount val="4"/>
                <c:pt idx="0">
                  <c:v>0.38</c:v>
                </c:pt>
                <c:pt idx="1">
                  <c:v>0.45</c:v>
                </c:pt>
                <c:pt idx="2">
                  <c:v>0.13</c:v>
                </c:pt>
                <c:pt idx="3">
                  <c:v>0.11</c:v>
                </c:pt>
              </c:numCache>
            </c:numRef>
          </c:val>
          <c:extLst xmlns:c16r2="http://schemas.microsoft.com/office/drawing/2015/06/chart">
            <c:ext xmlns:c16="http://schemas.microsoft.com/office/drawing/2014/chart" uri="{C3380CC4-5D6E-409C-BE32-E72D297353CC}">
              <c16:uniqueId val="{00000003-09E4-46FC-883E-6ED962D3C352}"/>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Sheet3!$E$144:$E$147</c:f>
              <c:strCache>
                <c:ptCount val="4"/>
                <c:pt idx="0">
                  <c:v>a.Visiškai sutinku</c:v>
                </c:pt>
                <c:pt idx="1">
                  <c:v>b. Ko gero sutinku</c:v>
                </c:pt>
                <c:pt idx="2">
                  <c:v>c.Ko gero nesutinku.</c:v>
                </c:pt>
                <c:pt idx="3">
                  <c:v>d. Visiškai nesutinku.</c:v>
                </c:pt>
              </c:strCache>
            </c:strRef>
          </c:cat>
          <c:val>
            <c:numRef>
              <c:f>Sheet3!$F$144:$F$147</c:f>
              <c:numCache>
                <c:formatCode>General</c:formatCode>
                <c:ptCount val="4"/>
              </c:numCache>
            </c:numRef>
          </c:val>
          <c:extLst xmlns:c16r2="http://schemas.microsoft.com/office/drawing/2015/06/chart">
            <c:ext xmlns:c16="http://schemas.microsoft.com/office/drawing/2014/chart" uri="{C3380CC4-5D6E-409C-BE32-E72D297353CC}">
              <c16:uniqueId val="{00000000-5178-4885-AEB1-6CD2E61709D5}"/>
            </c:ext>
          </c:extLst>
        </c:ser>
        <c:ser>
          <c:idx val="1"/>
          <c:order val="1"/>
          <c:dLbls>
            <c:dLbl>
              <c:idx val="0"/>
              <c:layout>
                <c:manualLayout>
                  <c:x val="-0.0138888888888889"/>
                  <c:y val="-0.0364928267171168"/>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178-4885-AEB1-6CD2E61709D5}"/>
                </c:ext>
              </c:extLst>
            </c:dLbl>
            <c:dLbl>
              <c:idx val="2"/>
              <c:layout>
                <c:manualLayout>
                  <c:x val="-0.0597222222222222"/>
                  <c:y val="-3.34513713909269E-17"/>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5178-4885-AEB1-6CD2E61709D5}"/>
                </c:ext>
              </c:extLst>
            </c:dLbl>
            <c:dLbl>
              <c:idx val="3"/>
              <c:layout>
                <c:manualLayout>
                  <c:x val="-0.00138888888888889"/>
                  <c:y val="-0.032843544045405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5178-4885-AEB1-6CD2E61709D5}"/>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Sheet3!$E$144:$E$147</c:f>
              <c:strCache>
                <c:ptCount val="4"/>
                <c:pt idx="0">
                  <c:v>a.Visiškai sutinku</c:v>
                </c:pt>
                <c:pt idx="1">
                  <c:v>b. Ko gero sutinku</c:v>
                </c:pt>
                <c:pt idx="2">
                  <c:v>c.Ko gero nesutinku.</c:v>
                </c:pt>
                <c:pt idx="3">
                  <c:v>d. Visiškai nesutinku.</c:v>
                </c:pt>
              </c:strCache>
            </c:strRef>
          </c:cat>
          <c:val>
            <c:numRef>
              <c:f>Sheet3!$G$144:$G$147</c:f>
              <c:numCache>
                <c:formatCode>0%</c:formatCode>
                <c:ptCount val="4"/>
                <c:pt idx="0">
                  <c:v>0.31</c:v>
                </c:pt>
                <c:pt idx="1">
                  <c:v>0.4</c:v>
                </c:pt>
                <c:pt idx="2">
                  <c:v>0.16</c:v>
                </c:pt>
                <c:pt idx="3">
                  <c:v>0.16</c:v>
                </c:pt>
              </c:numCache>
            </c:numRef>
          </c:val>
          <c:extLst xmlns:c16r2="http://schemas.microsoft.com/office/drawing/2015/06/chart">
            <c:ext xmlns:c16="http://schemas.microsoft.com/office/drawing/2014/chart" uri="{C3380CC4-5D6E-409C-BE32-E72D297353CC}">
              <c16:uniqueId val="{00000004-5178-4885-AEB1-6CD2E61709D5}"/>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Sheet3!$E$170:$E$173</c:f>
              <c:strCache>
                <c:ptCount val="4"/>
                <c:pt idx="0">
                  <c:v>a.Visiškai sutinku</c:v>
                </c:pt>
                <c:pt idx="1">
                  <c:v>b. Ko gero sutinku</c:v>
                </c:pt>
                <c:pt idx="2">
                  <c:v>c.Ko gero nesutinku.</c:v>
                </c:pt>
                <c:pt idx="3">
                  <c:v>d. Visiškai nesutinku.</c:v>
                </c:pt>
              </c:strCache>
            </c:strRef>
          </c:cat>
          <c:val>
            <c:numRef>
              <c:f>Sheet3!$F$170:$F$173</c:f>
              <c:numCache>
                <c:formatCode>General</c:formatCode>
                <c:ptCount val="4"/>
              </c:numCache>
            </c:numRef>
          </c:val>
          <c:extLst xmlns:c16r2="http://schemas.microsoft.com/office/drawing/2015/06/chart">
            <c:ext xmlns:c16="http://schemas.microsoft.com/office/drawing/2014/chart" uri="{C3380CC4-5D6E-409C-BE32-E72D297353CC}">
              <c16:uniqueId val="{00000000-751C-46BE-90CE-0E6F01DC4A38}"/>
            </c:ext>
          </c:extLst>
        </c:ser>
        <c:ser>
          <c:idx val="1"/>
          <c:order val="1"/>
          <c:dLbls>
            <c:dLbl>
              <c:idx val="0"/>
              <c:layout>
                <c:manualLayout>
                  <c:x val="0.0472222222222222"/>
                  <c:y val="-0.003773577056889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751C-46BE-90CE-0E6F01DC4A38}"/>
                </c:ext>
              </c:extLst>
            </c:dLbl>
            <c:dLbl>
              <c:idx val="1"/>
              <c:layout>
                <c:manualLayout>
                  <c:x val="0.00242248062015508"/>
                  <c:y val="-0.055031446540880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751C-46BE-90CE-0E6F01DC4A38}"/>
                </c:ext>
              </c:extLst>
            </c:dLbl>
            <c:dLbl>
              <c:idx val="2"/>
              <c:layout>
                <c:manualLayout>
                  <c:x val="-0.0314922480620155"/>
                  <c:y val="0.019654088050314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751C-46BE-90CE-0E6F01DC4A38}"/>
                </c:ext>
              </c:extLst>
            </c:dLbl>
            <c:dLbl>
              <c:idx val="3"/>
              <c:layout>
                <c:manualLayout>
                  <c:x val="0.0193798449612403"/>
                  <c:y val="-0.0157232704402516"/>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751C-46BE-90CE-0E6F01DC4A38}"/>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Sheet3!$E$170:$E$173</c:f>
              <c:strCache>
                <c:ptCount val="4"/>
                <c:pt idx="0">
                  <c:v>a.Visiškai sutinku</c:v>
                </c:pt>
                <c:pt idx="1">
                  <c:v>b. Ko gero sutinku</c:v>
                </c:pt>
                <c:pt idx="2">
                  <c:v>c.Ko gero nesutinku.</c:v>
                </c:pt>
                <c:pt idx="3">
                  <c:v>d. Visiškai nesutinku.</c:v>
                </c:pt>
              </c:strCache>
            </c:strRef>
          </c:cat>
          <c:val>
            <c:numRef>
              <c:f>Sheet3!$G$170:$G$173</c:f>
              <c:numCache>
                <c:formatCode>0%</c:formatCode>
                <c:ptCount val="4"/>
                <c:pt idx="0">
                  <c:v>0.31</c:v>
                </c:pt>
                <c:pt idx="1">
                  <c:v>0.45</c:v>
                </c:pt>
                <c:pt idx="2">
                  <c:v>0.21</c:v>
                </c:pt>
                <c:pt idx="3">
                  <c:v>0.05</c:v>
                </c:pt>
              </c:numCache>
            </c:numRef>
          </c:val>
          <c:extLst xmlns:c16r2="http://schemas.microsoft.com/office/drawing/2015/06/chart">
            <c:ext xmlns:c16="http://schemas.microsoft.com/office/drawing/2014/chart" uri="{C3380CC4-5D6E-409C-BE32-E72D297353CC}">
              <c16:uniqueId val="{00000005-751C-46BE-90CE-0E6F01DC4A38}"/>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doughnut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Sheet3!$E$198:$E$201</c:f>
              <c:strCache>
                <c:ptCount val="4"/>
                <c:pt idx="0">
                  <c:v>a.Visiškai sutinku</c:v>
                </c:pt>
                <c:pt idx="1">
                  <c:v>b. Ko gero sutinku</c:v>
                </c:pt>
                <c:pt idx="2">
                  <c:v>c.Ko gero nesutinku.</c:v>
                </c:pt>
                <c:pt idx="3">
                  <c:v>d. Visiškai nesutinku.</c:v>
                </c:pt>
              </c:strCache>
            </c:strRef>
          </c:cat>
          <c:val>
            <c:numRef>
              <c:f>Sheet3!$F$198:$F$201</c:f>
              <c:numCache>
                <c:formatCode>General</c:formatCode>
                <c:ptCount val="4"/>
              </c:numCache>
            </c:numRef>
          </c:val>
          <c:extLst xmlns:c16r2="http://schemas.microsoft.com/office/drawing/2015/06/chart">
            <c:ext xmlns:c16="http://schemas.microsoft.com/office/drawing/2014/chart" uri="{C3380CC4-5D6E-409C-BE32-E72D297353CC}">
              <c16:uniqueId val="{00000000-7291-4464-90EE-86587D55FA18}"/>
            </c:ext>
          </c:extLst>
        </c:ser>
        <c:ser>
          <c:idx val="1"/>
          <c:order val="1"/>
          <c:dLbls>
            <c:dLbl>
              <c:idx val="0"/>
              <c:layout>
                <c:manualLayout>
                  <c:x val="0.0678294573643411"/>
                  <c:y val="-0.018518518518518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7291-4464-90EE-86587D55FA18}"/>
                </c:ext>
              </c:extLst>
            </c:dLbl>
            <c:dLbl>
              <c:idx val="2"/>
              <c:layout>
                <c:manualLayout>
                  <c:x val="-0.0436046511627907"/>
                  <c:y val="0.00925925925925926"/>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7291-4464-90EE-86587D55FA18}"/>
                </c:ext>
              </c:extLst>
            </c:dLbl>
            <c:dLbl>
              <c:idx val="3"/>
              <c:layout>
                <c:manualLayout>
                  <c:x val="0.0179567954492071"/>
                  <c:y val="-0.018661287477803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7291-4464-90EE-86587D55FA18}"/>
                </c:ext>
              </c:extLst>
            </c:dLbl>
            <c:spPr>
              <a:noFill/>
              <a:ln>
                <a:noFill/>
              </a:ln>
              <a:effectLst/>
            </c:spPr>
            <c:txPr>
              <a:bodyPr/>
              <a:lstStyle/>
              <a:p>
                <a:pPr>
                  <a:defRPr sz="2400" b="1">
                    <a:latin typeface="Times New Roman"/>
                    <a:cs typeface="Times New Roman"/>
                  </a:defRPr>
                </a:pPr>
                <a:endParaRPr lang="en-US"/>
              </a:p>
            </c:tx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Sheet3!$E$198:$E$201</c:f>
              <c:strCache>
                <c:ptCount val="4"/>
                <c:pt idx="0">
                  <c:v>a.Visiškai sutinku</c:v>
                </c:pt>
                <c:pt idx="1">
                  <c:v>b. Ko gero sutinku</c:v>
                </c:pt>
                <c:pt idx="2">
                  <c:v>c.Ko gero nesutinku.</c:v>
                </c:pt>
                <c:pt idx="3">
                  <c:v>d. Visiškai nesutinku.</c:v>
                </c:pt>
              </c:strCache>
            </c:strRef>
          </c:cat>
          <c:val>
            <c:numRef>
              <c:f>Sheet3!$G$198:$G$201</c:f>
              <c:numCache>
                <c:formatCode>0%</c:formatCode>
                <c:ptCount val="4"/>
                <c:pt idx="0">
                  <c:v>0.24</c:v>
                </c:pt>
                <c:pt idx="1">
                  <c:v>0.41</c:v>
                </c:pt>
                <c:pt idx="2">
                  <c:v>0.18</c:v>
                </c:pt>
                <c:pt idx="3">
                  <c:v>0.17</c:v>
                </c:pt>
              </c:numCache>
            </c:numRef>
          </c:val>
          <c:extLst xmlns:c16r2="http://schemas.microsoft.com/office/drawing/2015/06/chart">
            <c:ext xmlns:c16="http://schemas.microsoft.com/office/drawing/2014/chart" uri="{C3380CC4-5D6E-409C-BE32-E72D297353CC}">
              <c16:uniqueId val="{00000004-7291-4464-90EE-86587D55FA18}"/>
            </c:ext>
          </c:extLst>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FE357A-A93E-E441-86E6-3A02560F2CD6}" type="datetimeFigureOut">
              <a:rPr lang="en-US" smtClean="0"/>
              <a:t>18.02.26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BAD79F-82DB-E741-B597-A6A1B2FC0F5E}" type="slidenum">
              <a:rPr lang="en-US" smtClean="0"/>
              <a:t>‹#›</a:t>
            </a:fld>
            <a:endParaRPr lang="en-US"/>
          </a:p>
        </p:txBody>
      </p:sp>
    </p:spTree>
    <p:extLst>
      <p:ext uri="{BB962C8B-B14F-4D97-AF65-F5344CB8AC3E}">
        <p14:creationId xmlns:p14="http://schemas.microsoft.com/office/powerpoint/2010/main" val="184545072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BAD79F-82DB-E741-B597-A6A1B2FC0F5E}" type="slidenum">
              <a:rPr lang="en-US" smtClean="0"/>
              <a:t>17</a:t>
            </a:fld>
            <a:endParaRPr lang="en-US"/>
          </a:p>
        </p:txBody>
      </p:sp>
    </p:spTree>
    <p:extLst>
      <p:ext uri="{BB962C8B-B14F-4D97-AF65-F5344CB8AC3E}">
        <p14:creationId xmlns:p14="http://schemas.microsoft.com/office/powerpoint/2010/main" val="2549132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01F9CA3-105E-4857-9057-6DB6197DA786}" type="datetimeFigureOut">
              <a:rPr lang="en-US" smtClean="0"/>
              <a:t>18.02.26</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lt-LT"/>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a:p>
        </p:txBody>
      </p:sp>
      <p:sp>
        <p:nvSpPr>
          <p:cNvPr id="4" name="Date Placeholder 3"/>
          <p:cNvSpPr>
            <a:spLocks noGrp="1"/>
          </p:cNvSpPr>
          <p:nvPr>
            <p:ph type="dt" sz="half" idx="10"/>
          </p:nvPr>
        </p:nvSpPr>
        <p:spPr/>
        <p:txBody>
          <a:bodyPr/>
          <a:lstStyle/>
          <a:p>
            <a:fld id="{B01F9CA3-105E-4857-9057-6DB6197DA786}" type="datetimeFigureOut">
              <a:rPr lang="en-US" smtClean="0"/>
              <a:t>18.02.26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lt-LT"/>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a:p>
        </p:txBody>
      </p:sp>
      <p:sp>
        <p:nvSpPr>
          <p:cNvPr id="4" name="Date Placeholder 3"/>
          <p:cNvSpPr>
            <a:spLocks noGrp="1"/>
          </p:cNvSpPr>
          <p:nvPr>
            <p:ph type="dt" sz="half" idx="10"/>
          </p:nvPr>
        </p:nvSpPr>
        <p:spPr/>
        <p:txBody>
          <a:bodyPr/>
          <a:lstStyle/>
          <a:p>
            <a:fld id="{B01F9CA3-105E-4857-9057-6DB6197DA786}" type="datetimeFigureOut">
              <a:rPr lang="en-US" smtClean="0"/>
              <a:t>18.02.26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a:p>
        </p:txBody>
      </p:sp>
      <p:sp>
        <p:nvSpPr>
          <p:cNvPr id="4" name="Date Placeholder 3"/>
          <p:cNvSpPr>
            <a:spLocks noGrp="1"/>
          </p:cNvSpPr>
          <p:nvPr>
            <p:ph type="dt" sz="half" idx="10"/>
          </p:nvPr>
        </p:nvSpPr>
        <p:spPr/>
        <p:txBody>
          <a:bodyPr/>
          <a:lstStyle/>
          <a:p>
            <a:fld id="{B01F9CA3-105E-4857-9057-6DB6197DA786}" type="datetimeFigureOut">
              <a:rPr lang="en-US" smtClean="0"/>
              <a:t>18.02.26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11" name="Title 10"/>
          <p:cNvSpPr>
            <a:spLocks noGrp="1"/>
          </p:cNvSpPr>
          <p:nvPr>
            <p:ph type="title"/>
          </p:nvPr>
        </p:nvSpPr>
        <p:spPr/>
        <p:txBody>
          <a:bodyPr/>
          <a:lstStyle/>
          <a:p>
            <a:r>
              <a:rPr lang="lt-LT"/>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lt-LT"/>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18.02.26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01F9CA3-105E-4857-9057-6DB6197DA786}" type="datetimeFigureOut">
              <a:rPr lang="en-US" smtClean="0"/>
              <a:t>18.02.26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lt-LT"/>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dirty="0"/>
          </a:p>
        </p:txBody>
      </p:sp>
      <p:sp>
        <p:nvSpPr>
          <p:cNvPr id="7" name="Date Placeholder 6"/>
          <p:cNvSpPr>
            <a:spLocks noGrp="1"/>
          </p:cNvSpPr>
          <p:nvPr>
            <p:ph type="dt" sz="half" idx="10"/>
          </p:nvPr>
        </p:nvSpPr>
        <p:spPr/>
        <p:txBody>
          <a:bodyPr/>
          <a:lstStyle/>
          <a:p>
            <a:fld id="{B01F9CA3-105E-4857-9057-6DB6197DA786}" type="datetimeFigureOut">
              <a:rPr lang="en-US" smtClean="0"/>
              <a:t>18.02.26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Click to edit Master title style</a:t>
            </a:r>
            <a:endParaRPr lang="en-US" dirty="0"/>
          </a:p>
        </p:txBody>
      </p:sp>
      <p:sp>
        <p:nvSpPr>
          <p:cNvPr id="3" name="Date Placeholder 2"/>
          <p:cNvSpPr>
            <a:spLocks noGrp="1"/>
          </p:cNvSpPr>
          <p:nvPr>
            <p:ph type="dt" sz="half" idx="10"/>
          </p:nvPr>
        </p:nvSpPr>
        <p:spPr/>
        <p:txBody>
          <a:bodyPr/>
          <a:lstStyle/>
          <a:p>
            <a:fld id="{B01F9CA3-105E-4857-9057-6DB6197DA786}" type="datetimeFigureOut">
              <a:rPr lang="en-US" smtClean="0"/>
              <a:t>18.02.26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18.02.26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lt-LT"/>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18.02.26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lt-LT"/>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18.02.26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lt-LT"/>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lt-LT"/>
              <a:t>Click to edit Master text styles</a:t>
            </a:r>
          </a:p>
          <a:p>
            <a:pPr lvl="1"/>
            <a:r>
              <a:rPr lang="lt-LT"/>
              <a:t>Second level</a:t>
            </a:r>
          </a:p>
          <a:p>
            <a:pPr lvl="2"/>
            <a:r>
              <a:rPr lang="lt-LT"/>
              <a:t>Third level</a:t>
            </a:r>
          </a:p>
          <a:p>
            <a:pPr lvl="3"/>
            <a:r>
              <a:rPr lang="lt-LT"/>
              <a:t>Fourth level</a:t>
            </a:r>
          </a:p>
          <a:p>
            <a:pPr lvl="4"/>
            <a:r>
              <a:rPr lang="lt-LT"/>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B01F9CA3-105E-4857-9057-6DB6197DA786}" type="datetimeFigureOut">
              <a:rPr lang="en-US" smtClean="0"/>
              <a:t>18.02.26</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chart" Target="../charts/char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3143" y="635726"/>
            <a:ext cx="8018828" cy="6124754"/>
          </a:xfrm>
          <a:prstGeom prst="rect">
            <a:avLst/>
          </a:prstGeom>
        </p:spPr>
        <p:txBody>
          <a:bodyPr wrap="square">
            <a:spAutoFit/>
          </a:bodyPr>
          <a:lstStyle/>
          <a:p>
            <a:pPr algn="ctr"/>
            <a:r>
              <a:rPr lang="en-US" sz="2800" dirty="0"/>
              <a:t>    </a:t>
            </a:r>
            <a:r>
              <a:rPr lang="en-US" sz="2800" dirty="0">
                <a:latin typeface="Times New Roman"/>
                <a:cs typeface="Times New Roman"/>
              </a:rPr>
              <a:t> </a:t>
            </a:r>
            <a:r>
              <a:rPr lang="lt-LT" sz="2800" dirty="0">
                <a:latin typeface="Times New Roman"/>
                <a:cs typeface="Times New Roman"/>
              </a:rPr>
              <a:t>Klaipėdos uostamiesčio</a:t>
            </a:r>
            <a:r>
              <a:rPr lang="ru-RU" sz="2800" dirty="0">
                <a:latin typeface="Times New Roman"/>
                <a:cs typeface="Times New Roman"/>
              </a:rPr>
              <a:t/>
            </a:r>
            <a:br>
              <a:rPr lang="ru-RU" sz="2800" dirty="0">
                <a:latin typeface="Times New Roman"/>
                <a:cs typeface="Times New Roman"/>
              </a:rPr>
            </a:br>
            <a:r>
              <a:rPr lang="en-US" sz="2800" dirty="0">
                <a:latin typeface="Times New Roman"/>
                <a:cs typeface="Times New Roman"/>
              </a:rPr>
              <a:t>         </a:t>
            </a:r>
            <a:r>
              <a:rPr lang="lt-LT" sz="2800" dirty="0">
                <a:latin typeface="Times New Roman"/>
                <a:cs typeface="Times New Roman"/>
              </a:rPr>
              <a:t>progimnazija</a:t>
            </a:r>
            <a:r>
              <a:rPr lang="ru-RU" sz="2800" dirty="0">
                <a:latin typeface="Times New Roman"/>
                <a:cs typeface="Times New Roman"/>
              </a:rPr>
              <a:t/>
            </a:r>
            <a:br>
              <a:rPr lang="ru-RU" sz="2800" dirty="0">
                <a:latin typeface="Times New Roman"/>
                <a:cs typeface="Times New Roman"/>
              </a:rPr>
            </a:br>
            <a:r>
              <a:rPr lang="lt-LT" sz="2800" dirty="0">
                <a:latin typeface="Times New Roman"/>
                <a:cs typeface="Times New Roman"/>
              </a:rPr>
              <a:t>  </a:t>
            </a:r>
            <a:r>
              <a:rPr lang="ru-RU" sz="2800" dirty="0">
                <a:latin typeface="Times New Roman"/>
                <a:cs typeface="Times New Roman"/>
              </a:rPr>
              <a:t/>
            </a:r>
            <a:br>
              <a:rPr lang="ru-RU" sz="2800" dirty="0">
                <a:latin typeface="Times New Roman"/>
                <a:cs typeface="Times New Roman"/>
              </a:rPr>
            </a:br>
            <a:r>
              <a:rPr lang="lt-LT" sz="2800" dirty="0">
                <a:latin typeface="Times New Roman"/>
                <a:cs typeface="Times New Roman"/>
              </a:rPr>
              <a:t>Progimnazijos veiklos kokybės įsivertinimas ir tobulinimas</a:t>
            </a:r>
            <a:r>
              <a:rPr lang="ru-RU" sz="2800" dirty="0">
                <a:latin typeface="Times New Roman"/>
                <a:cs typeface="Times New Roman"/>
              </a:rPr>
              <a:t/>
            </a:r>
            <a:br>
              <a:rPr lang="ru-RU" sz="2800" dirty="0">
                <a:latin typeface="Times New Roman"/>
                <a:cs typeface="Times New Roman"/>
              </a:rPr>
            </a:br>
            <a:r>
              <a:rPr lang="en-US" sz="2800" dirty="0">
                <a:latin typeface="Times New Roman"/>
                <a:cs typeface="Times New Roman"/>
              </a:rPr>
              <a:t>  2025</a:t>
            </a:r>
            <a:r>
              <a:rPr lang="lt" sz="2800" b="1" spc="-1" dirty="0">
                <a:solidFill>
                  <a:srgbClr val="486113"/>
                </a:solidFill>
                <a:latin typeface="Century Schoolbook" panose="02040604050505020304" pitchFamily="18" charset="0"/>
              </a:rPr>
              <a:t>–</a:t>
            </a:r>
            <a:r>
              <a:rPr lang="en-US" sz="2800" dirty="0">
                <a:latin typeface="Times New Roman"/>
                <a:cs typeface="Times New Roman"/>
              </a:rPr>
              <a:t>2026</a:t>
            </a:r>
            <a:r>
              <a:rPr lang="lt-LT" sz="2800" dirty="0">
                <a:latin typeface="Times New Roman"/>
                <a:cs typeface="Times New Roman"/>
              </a:rPr>
              <a:t> </a:t>
            </a:r>
            <a:r>
              <a:rPr lang="en-US" sz="2800" dirty="0">
                <a:latin typeface="Times New Roman"/>
                <a:cs typeface="Times New Roman"/>
              </a:rPr>
              <a:t>m.</a:t>
            </a:r>
            <a:r>
              <a:rPr lang="lt-LT" sz="2800" dirty="0">
                <a:latin typeface="Times New Roman"/>
                <a:cs typeface="Times New Roman"/>
              </a:rPr>
              <a:t>m.</a:t>
            </a:r>
            <a:r>
              <a:rPr lang="ru-RU" sz="2800" dirty="0">
                <a:latin typeface="Times New Roman"/>
                <a:cs typeface="Times New Roman"/>
              </a:rPr>
              <a:t/>
            </a:r>
            <a:br>
              <a:rPr lang="ru-RU" sz="2800" dirty="0">
                <a:latin typeface="Times New Roman"/>
                <a:cs typeface="Times New Roman"/>
              </a:rPr>
            </a:br>
            <a:r>
              <a:rPr lang="lt-LT" sz="2800" dirty="0">
                <a:latin typeface="Times New Roman"/>
                <a:cs typeface="Times New Roman"/>
              </a:rPr>
              <a:t/>
            </a:r>
            <a:br>
              <a:rPr lang="lt-LT" sz="2800" dirty="0">
                <a:latin typeface="Times New Roman"/>
                <a:cs typeface="Times New Roman"/>
              </a:rPr>
            </a:br>
            <a:r>
              <a:rPr lang="lt-LT" sz="2800" dirty="0">
                <a:latin typeface="Times New Roman"/>
                <a:cs typeface="Times New Roman"/>
              </a:rPr>
              <a:t/>
            </a:r>
            <a:br>
              <a:rPr lang="lt-LT" sz="2800" dirty="0">
                <a:latin typeface="Times New Roman"/>
                <a:cs typeface="Times New Roman"/>
              </a:rPr>
            </a:br>
            <a:r>
              <a:rPr lang="lt-LT" sz="2800" dirty="0">
                <a:latin typeface="Times New Roman"/>
                <a:cs typeface="Times New Roman"/>
              </a:rPr>
              <a:t> 	</a:t>
            </a:r>
            <a:r>
              <a:rPr lang="en-US" sz="2800" dirty="0">
                <a:latin typeface="Times New Roman"/>
                <a:cs typeface="Times New Roman"/>
              </a:rPr>
              <a:t>J</a:t>
            </a:r>
            <a:r>
              <a:rPr lang="lt-LT" sz="2800" dirty="0">
                <a:latin typeface="Times New Roman"/>
                <a:cs typeface="Times New Roman"/>
              </a:rPr>
              <a:t>ekaterina Poliakova</a:t>
            </a:r>
            <a:br>
              <a:rPr lang="lt-LT" sz="2800" dirty="0">
                <a:latin typeface="Times New Roman"/>
                <a:cs typeface="Times New Roman"/>
              </a:rPr>
            </a:br>
            <a:endParaRPr lang="lt-LT" sz="2800" dirty="0">
              <a:latin typeface="Times New Roman"/>
              <a:cs typeface="Times New Roman"/>
            </a:endParaRPr>
          </a:p>
          <a:p>
            <a:pPr algn="ctr"/>
            <a:endParaRPr lang="lt-LT" sz="2800" dirty="0">
              <a:latin typeface="Times New Roman"/>
              <a:cs typeface="Times New Roman"/>
            </a:endParaRPr>
          </a:p>
          <a:p>
            <a:pPr algn="ctr"/>
            <a:endParaRPr lang="lt-LT" sz="2800" dirty="0">
              <a:latin typeface="Times New Roman"/>
              <a:cs typeface="Times New Roman"/>
            </a:endParaRPr>
          </a:p>
          <a:p>
            <a:pPr algn="ctr"/>
            <a:endParaRPr lang="lt-LT" sz="2800" dirty="0">
              <a:latin typeface="Times New Roman"/>
              <a:cs typeface="Times New Roman"/>
            </a:endParaRPr>
          </a:p>
          <a:p>
            <a:pPr algn="ctr"/>
            <a:r>
              <a:rPr lang="lt-LT" sz="2800" dirty="0">
                <a:latin typeface="Times New Roman"/>
                <a:cs typeface="Times New Roman"/>
              </a:rPr>
              <a:t>2025</a:t>
            </a:r>
            <a:r>
              <a:rPr lang="lt" sz="2800" b="1" spc="-1" dirty="0">
                <a:solidFill>
                  <a:srgbClr val="486113"/>
                </a:solidFill>
                <a:latin typeface="Century Schoolbook" panose="02040604050505020304" pitchFamily="18" charset="0"/>
              </a:rPr>
              <a:t>–</a:t>
            </a:r>
            <a:r>
              <a:rPr lang="lt-LT" sz="2800" dirty="0">
                <a:latin typeface="Times New Roman"/>
                <a:cs typeface="Times New Roman"/>
              </a:rPr>
              <a:t>11</a:t>
            </a:r>
            <a:r>
              <a:rPr lang="lt" sz="2800" b="1" spc="-1" dirty="0">
                <a:solidFill>
                  <a:srgbClr val="486113"/>
                </a:solidFill>
                <a:latin typeface="Century Schoolbook" panose="02040604050505020304" pitchFamily="18" charset="0"/>
              </a:rPr>
              <a:t>–</a:t>
            </a:r>
            <a:r>
              <a:rPr lang="lt-LT" sz="2800" dirty="0">
                <a:latin typeface="Times New Roman"/>
                <a:cs typeface="Times New Roman"/>
              </a:rPr>
              <a:t>21</a:t>
            </a:r>
            <a:endParaRPr lang="en-US" sz="2800" dirty="0">
              <a:latin typeface="Times New Roman"/>
              <a:cs typeface="Times New Roman"/>
            </a:endParaRPr>
          </a:p>
        </p:txBody>
      </p:sp>
    </p:spTree>
    <p:extLst>
      <p:ext uri="{BB962C8B-B14F-4D97-AF65-F5344CB8AC3E}">
        <p14:creationId xmlns:p14="http://schemas.microsoft.com/office/powerpoint/2010/main" val="3037690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360639"/>
            <a:ext cx="9144000" cy="5765524"/>
          </a:xfrm>
        </p:spPr>
        <p:txBody>
          <a:bodyPr>
            <a:normAutofit/>
          </a:bodyPr>
          <a:lstStyle/>
          <a:p>
            <a:r>
              <a:rPr lang="en-US" sz="3200" dirty="0" err="1">
                <a:latin typeface="Times New Roman"/>
                <a:cs typeface="Times New Roman"/>
              </a:rPr>
              <a:t>Rodiklis</a:t>
            </a:r>
            <a:r>
              <a:rPr lang="en-US" sz="3200" dirty="0">
                <a:latin typeface="Times New Roman"/>
                <a:cs typeface="Times New Roman"/>
              </a:rPr>
              <a:t>: 3.1.2. </a:t>
            </a:r>
            <a:r>
              <a:rPr lang="en-US" sz="3200" dirty="0" err="1">
                <a:latin typeface="Times New Roman"/>
                <a:cs typeface="Times New Roman"/>
              </a:rPr>
              <a:t>Pastatas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jo</a:t>
            </a:r>
            <a:r>
              <a:rPr lang="en-US" sz="3200" dirty="0">
                <a:latin typeface="Times New Roman"/>
                <a:cs typeface="Times New Roman"/>
              </a:rPr>
              <a:t> </a:t>
            </a:r>
            <a:r>
              <a:rPr lang="en-US" sz="3200" dirty="0" err="1">
                <a:latin typeface="Times New Roman"/>
                <a:cs typeface="Times New Roman"/>
              </a:rPr>
              <a:t>aplinka</a:t>
            </a:r>
            <a:endParaRPr lang="en-US" sz="3200" dirty="0">
              <a:latin typeface="Times New Roman"/>
              <a:cs typeface="Times New Roman"/>
            </a:endParaRP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Estetiškumas</a:t>
            </a:r>
            <a:r>
              <a:rPr lang="en-US" sz="3200" dirty="0">
                <a:latin typeface="Times New Roman"/>
                <a:cs typeface="Times New Roman"/>
              </a:rPr>
              <a:t>; </a:t>
            </a:r>
            <a:r>
              <a:rPr lang="en-US" sz="3200" dirty="0" err="1">
                <a:latin typeface="Times New Roman"/>
                <a:cs typeface="Times New Roman"/>
              </a:rPr>
              <a:t>Ergonomiškumas</a:t>
            </a:r>
            <a:r>
              <a:rPr lang="en-US" sz="3200" dirty="0">
                <a:latin typeface="Times New Roman"/>
                <a:cs typeface="Times New Roman"/>
              </a:rPr>
              <a:t>.</a:t>
            </a:r>
          </a:p>
        </p:txBody>
      </p:sp>
    </p:spTree>
    <p:extLst>
      <p:ext uri="{BB962C8B-B14F-4D97-AF65-F5344CB8AC3E}">
        <p14:creationId xmlns:p14="http://schemas.microsoft.com/office/powerpoint/2010/main" val="3555634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76662338"/>
              </p:ext>
            </p:extLst>
          </p:nvPr>
        </p:nvGraphicFramePr>
        <p:xfrm>
          <a:off x="0" y="1336675"/>
          <a:ext cx="9144000" cy="349650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1014117"/>
          </a:xfrm>
        </p:spPr>
        <p:txBody>
          <a:bodyPr/>
          <a:lstStyle/>
          <a:p>
            <a:r>
              <a:rPr lang="en-US" sz="3200" dirty="0">
                <a:latin typeface="Times New Roman"/>
                <a:cs typeface="Times New Roman"/>
              </a:rPr>
              <a:t>4. </a:t>
            </a:r>
            <a:r>
              <a:rPr lang="en-US" sz="3200" dirty="0" err="1">
                <a:latin typeface="Times New Roman"/>
                <a:cs typeface="Times New Roman"/>
              </a:rPr>
              <a:t>Turiu</a:t>
            </a:r>
            <a:r>
              <a:rPr lang="en-US" sz="3200" dirty="0">
                <a:latin typeface="Times New Roman"/>
                <a:cs typeface="Times New Roman"/>
              </a:rPr>
              <a:t> </a:t>
            </a:r>
            <a:r>
              <a:rPr lang="en-US" sz="3200" dirty="0" err="1">
                <a:latin typeface="Times New Roman"/>
                <a:cs typeface="Times New Roman"/>
              </a:rPr>
              <a:t>galimybę</a:t>
            </a:r>
            <a:r>
              <a:rPr lang="en-US" sz="3200" dirty="0">
                <a:latin typeface="Times New Roman"/>
                <a:cs typeface="Times New Roman"/>
              </a:rPr>
              <a:t> </a:t>
            </a:r>
            <a:r>
              <a:rPr lang="en-US" sz="3200" dirty="0" err="1">
                <a:latin typeface="Times New Roman"/>
                <a:cs typeface="Times New Roman"/>
              </a:rPr>
              <a:t>laisvai</a:t>
            </a:r>
            <a:r>
              <a:rPr lang="en-US" sz="3200" dirty="0">
                <a:latin typeface="Times New Roman"/>
                <a:cs typeface="Times New Roman"/>
              </a:rPr>
              <a:t> </a:t>
            </a:r>
            <a:r>
              <a:rPr lang="en-US" sz="3200" dirty="0" err="1">
                <a:latin typeface="Times New Roman"/>
                <a:cs typeface="Times New Roman"/>
              </a:rPr>
              <a:t>rinktis</a:t>
            </a:r>
            <a:r>
              <a:rPr lang="en-US" sz="3200" dirty="0">
                <a:latin typeface="Times New Roman"/>
                <a:cs typeface="Times New Roman"/>
              </a:rPr>
              <a:t> </a:t>
            </a:r>
            <a:r>
              <a:rPr lang="en-US" sz="3200" dirty="0" err="1">
                <a:latin typeface="Times New Roman"/>
                <a:cs typeface="Times New Roman"/>
              </a:rPr>
              <a:t>veiklas</a:t>
            </a:r>
            <a:r>
              <a:rPr lang="en-US" sz="3200" dirty="0">
                <a:latin typeface="Times New Roman"/>
                <a:cs typeface="Times New Roman"/>
              </a:rPr>
              <a:t> </a:t>
            </a:r>
            <a:r>
              <a:rPr lang="en-US" sz="3200" dirty="0" err="1">
                <a:latin typeface="Times New Roman"/>
                <a:cs typeface="Times New Roman"/>
              </a:rPr>
              <a:t>ugdymo</a:t>
            </a:r>
            <a:r>
              <a:rPr lang="en-US" sz="3200" dirty="0">
                <a:latin typeface="Times New Roman"/>
                <a:cs typeface="Times New Roman"/>
              </a:rPr>
              <a:t> </a:t>
            </a:r>
            <a:r>
              <a:rPr lang="en-US" sz="3200" dirty="0" err="1">
                <a:latin typeface="Times New Roman"/>
                <a:cs typeface="Times New Roman"/>
              </a:rPr>
              <a:t>įstaigos</a:t>
            </a:r>
            <a:r>
              <a:rPr lang="en-US" sz="3200" dirty="0">
                <a:latin typeface="Times New Roman"/>
                <a:cs typeface="Times New Roman"/>
              </a:rPr>
              <a:t> </a:t>
            </a:r>
            <a:r>
              <a:rPr lang="en-US" sz="3200" dirty="0" err="1">
                <a:latin typeface="Times New Roman"/>
                <a:cs typeface="Times New Roman"/>
              </a:rPr>
              <a:t>aplinkoje</a:t>
            </a:r>
            <a:r>
              <a:rPr lang="en-US" sz="3200" dirty="0">
                <a:latin typeface="Times New Roman"/>
                <a:cs typeface="Times New Roman"/>
              </a:rPr>
              <a:t>. </a:t>
            </a:r>
          </a:p>
        </p:txBody>
      </p:sp>
      <p:sp>
        <p:nvSpPr>
          <p:cNvPr id="5" name="TextBox 4"/>
          <p:cNvSpPr txBox="1"/>
          <p:nvPr/>
        </p:nvSpPr>
        <p:spPr>
          <a:xfrm>
            <a:off x="0" y="5080611"/>
            <a:ext cx="9269769" cy="1938992"/>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46%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turi</a:t>
            </a:r>
            <a:r>
              <a:rPr lang="en-US" sz="2400" dirty="0">
                <a:latin typeface="Times New Roman"/>
                <a:cs typeface="Times New Roman"/>
              </a:rPr>
              <a:t> </a:t>
            </a:r>
            <a:r>
              <a:rPr lang="en-US" sz="2400" dirty="0" err="1">
                <a:latin typeface="Times New Roman"/>
                <a:cs typeface="Times New Roman"/>
              </a:rPr>
              <a:t>galimybę</a:t>
            </a:r>
            <a:r>
              <a:rPr lang="en-US" sz="2400" dirty="0">
                <a:latin typeface="Times New Roman"/>
                <a:cs typeface="Times New Roman"/>
              </a:rPr>
              <a:t> </a:t>
            </a:r>
            <a:r>
              <a:rPr lang="en-US" sz="2400" dirty="0" err="1">
                <a:latin typeface="Times New Roman"/>
                <a:cs typeface="Times New Roman"/>
              </a:rPr>
              <a:t>laisvai</a:t>
            </a:r>
            <a:r>
              <a:rPr lang="en-US" sz="2400" dirty="0">
                <a:latin typeface="Times New Roman"/>
                <a:cs typeface="Times New Roman"/>
              </a:rPr>
              <a:t> </a:t>
            </a:r>
            <a:r>
              <a:rPr lang="en-US" sz="2400" dirty="0" err="1">
                <a:latin typeface="Times New Roman"/>
                <a:cs typeface="Times New Roman"/>
              </a:rPr>
              <a:t>rinktis</a:t>
            </a:r>
            <a:r>
              <a:rPr lang="en-US" sz="2400" dirty="0">
                <a:latin typeface="Times New Roman"/>
                <a:cs typeface="Times New Roman"/>
              </a:rPr>
              <a:t> </a:t>
            </a:r>
            <a:r>
              <a:rPr lang="en-US" sz="2400" dirty="0" err="1">
                <a:latin typeface="Times New Roman"/>
                <a:cs typeface="Times New Roman"/>
              </a:rPr>
              <a:t>veiklas</a:t>
            </a:r>
            <a:r>
              <a:rPr lang="en-US" sz="2400" dirty="0">
                <a:latin typeface="Times New Roman"/>
                <a:cs typeface="Times New Roman"/>
              </a:rPr>
              <a:t> </a:t>
            </a:r>
            <a:r>
              <a:rPr lang="en-US" sz="2400" dirty="0" err="1">
                <a:latin typeface="Times New Roman"/>
                <a:cs typeface="Times New Roman"/>
              </a:rPr>
              <a:t>ugdymo</a:t>
            </a:r>
            <a:r>
              <a:rPr lang="en-US" sz="2400" dirty="0">
                <a:latin typeface="Times New Roman"/>
                <a:cs typeface="Times New Roman"/>
              </a:rPr>
              <a:t> </a:t>
            </a:r>
            <a:r>
              <a:rPr lang="en-US" sz="2400" dirty="0" err="1">
                <a:latin typeface="Times New Roman"/>
                <a:cs typeface="Times New Roman"/>
              </a:rPr>
              <a:t>įstaigos</a:t>
            </a:r>
            <a:r>
              <a:rPr lang="en-US" sz="2400" dirty="0">
                <a:latin typeface="Times New Roman"/>
                <a:cs typeface="Times New Roman"/>
              </a:rPr>
              <a:t> </a:t>
            </a:r>
            <a:r>
              <a:rPr lang="en-US" sz="2400" dirty="0" err="1">
                <a:latin typeface="Times New Roman"/>
                <a:cs typeface="Times New Roman"/>
              </a:rPr>
              <a:t>aplinkoje</a:t>
            </a:r>
            <a:r>
              <a:rPr lang="en-US" sz="2400" dirty="0">
                <a:latin typeface="Times New Roman"/>
                <a:cs typeface="Times New Roman"/>
              </a:rPr>
              <a:t>. </a:t>
            </a:r>
            <a:r>
              <a:rPr lang="en-US" sz="2400" b="1" dirty="0">
                <a:latin typeface="Times New Roman"/>
                <a:cs typeface="Times New Roman"/>
              </a:rPr>
              <a:t>46%</a:t>
            </a:r>
            <a:r>
              <a:rPr lang="en-US" sz="2400" dirty="0">
                <a:latin typeface="Times New Roman"/>
                <a:cs typeface="Times New Roman"/>
              </a:rPr>
              <a:t> -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35%</a:t>
            </a:r>
            <a:r>
              <a:rPr lang="lt-LT" sz="2400" dirty="0">
                <a:latin typeface="Times New Roman"/>
                <a:cs typeface="Times New Roman"/>
              </a:rPr>
              <a:t> </a:t>
            </a:r>
            <a:r>
              <a:rPr lang="en-US" sz="2400" dirty="0">
                <a:latin typeface="Times New Roman"/>
                <a:cs typeface="Times New Roman"/>
              </a:rPr>
              <a:t>- ko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b="1" dirty="0">
                <a:latin typeface="Times New Roman"/>
                <a:cs typeface="Times New Roman"/>
              </a:rPr>
              <a:t>14%</a:t>
            </a:r>
            <a:r>
              <a:rPr lang="en-US" sz="2400" dirty="0">
                <a:latin typeface="Times New Roman"/>
                <a:cs typeface="Times New Roman"/>
              </a:rPr>
              <a:t>-</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5%</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a:t>
            </a:r>
          </a:p>
        </p:txBody>
      </p:sp>
    </p:spTree>
    <p:extLst>
      <p:ext uri="{BB962C8B-B14F-4D97-AF65-F5344CB8AC3E}">
        <p14:creationId xmlns:p14="http://schemas.microsoft.com/office/powerpoint/2010/main" val="453755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86749162"/>
              </p:ext>
            </p:extLst>
          </p:nvPr>
        </p:nvGraphicFramePr>
        <p:xfrm>
          <a:off x="0" y="1385888"/>
          <a:ext cx="9144000" cy="344805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022355" cy="1063604"/>
          </a:xfrm>
        </p:spPr>
        <p:txBody>
          <a:bodyPr/>
          <a:lstStyle/>
          <a:p>
            <a:r>
              <a:rPr lang="en-US" sz="3200" dirty="0">
                <a:latin typeface="Times New Roman"/>
                <a:cs typeface="Times New Roman"/>
              </a:rPr>
              <a:t>5.Fizinė </a:t>
            </a:r>
            <a:r>
              <a:rPr lang="en-US" sz="3200" dirty="0" err="1">
                <a:latin typeface="Times New Roman"/>
                <a:cs typeface="Times New Roman"/>
              </a:rPr>
              <a:t>aplinka</a:t>
            </a:r>
            <a:r>
              <a:rPr lang="en-US" sz="3200" dirty="0">
                <a:latin typeface="Times New Roman"/>
                <a:cs typeface="Times New Roman"/>
              </a:rPr>
              <a:t> </a:t>
            </a:r>
            <a:r>
              <a:rPr lang="en-US" sz="3200" dirty="0" err="1">
                <a:latin typeface="Times New Roman"/>
                <a:cs typeface="Times New Roman"/>
              </a:rPr>
              <a:t>pritaikyta</a:t>
            </a:r>
            <a:r>
              <a:rPr lang="en-US" sz="3200" dirty="0">
                <a:latin typeface="Times New Roman"/>
                <a:cs typeface="Times New Roman"/>
              </a:rPr>
              <a:t> </a:t>
            </a:r>
            <a:r>
              <a:rPr lang="en-US" sz="3200" dirty="0" err="1">
                <a:latin typeface="Times New Roman"/>
                <a:cs typeface="Times New Roman"/>
              </a:rPr>
              <a:t>įvairiems</a:t>
            </a:r>
            <a:r>
              <a:rPr lang="en-US" sz="3200" dirty="0">
                <a:latin typeface="Times New Roman"/>
                <a:cs typeface="Times New Roman"/>
              </a:rPr>
              <a:t> </a:t>
            </a:r>
            <a:r>
              <a:rPr lang="en-US" sz="3200" dirty="0" err="1">
                <a:latin typeface="Times New Roman"/>
                <a:cs typeface="Times New Roman"/>
              </a:rPr>
              <a:t>mano</a:t>
            </a:r>
            <a:r>
              <a:rPr lang="en-US" sz="3200" dirty="0">
                <a:latin typeface="Times New Roman"/>
                <a:cs typeface="Times New Roman"/>
              </a:rPr>
              <a:t> </a:t>
            </a:r>
            <a:r>
              <a:rPr lang="en-US" sz="3200" dirty="0" err="1">
                <a:latin typeface="Times New Roman"/>
                <a:cs typeface="Times New Roman"/>
              </a:rPr>
              <a:t>poreikiams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gebėjimams</a:t>
            </a:r>
            <a:r>
              <a:rPr lang="en-US" sz="3200" dirty="0">
                <a:latin typeface="Times New Roman"/>
                <a:cs typeface="Times New Roman"/>
              </a:rPr>
              <a:t> </a:t>
            </a:r>
          </a:p>
        </p:txBody>
      </p:sp>
      <p:sp>
        <p:nvSpPr>
          <p:cNvPr id="5" name="TextBox 4"/>
          <p:cNvSpPr txBox="1"/>
          <p:nvPr/>
        </p:nvSpPr>
        <p:spPr>
          <a:xfrm>
            <a:off x="0" y="5047620"/>
            <a:ext cx="9022355"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en-US" sz="2400" b="1" dirty="0">
                <a:latin typeface="Times New Roman"/>
                <a:cs typeface="Times New Roman"/>
              </a:rPr>
              <a:t>43%</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fizinė</a:t>
            </a:r>
            <a:r>
              <a:rPr lang="en-US" sz="2400" dirty="0">
                <a:latin typeface="Times New Roman"/>
                <a:cs typeface="Times New Roman"/>
              </a:rPr>
              <a:t> </a:t>
            </a:r>
            <a:r>
              <a:rPr lang="en-US" sz="2400" dirty="0" err="1">
                <a:latin typeface="Times New Roman"/>
                <a:cs typeface="Times New Roman"/>
              </a:rPr>
              <a:t>aplinka</a:t>
            </a:r>
            <a:r>
              <a:rPr lang="en-US" sz="2400" dirty="0">
                <a:latin typeface="Times New Roman"/>
                <a:cs typeface="Times New Roman"/>
              </a:rPr>
              <a:t> </a:t>
            </a:r>
            <a:r>
              <a:rPr lang="en-US" sz="2400" dirty="0" err="1">
                <a:latin typeface="Times New Roman"/>
                <a:cs typeface="Times New Roman"/>
              </a:rPr>
              <a:t>pritaikyta</a:t>
            </a:r>
            <a:r>
              <a:rPr lang="en-US" sz="2400" dirty="0">
                <a:latin typeface="Times New Roman"/>
                <a:cs typeface="Times New Roman"/>
              </a:rPr>
              <a:t> </a:t>
            </a:r>
            <a:r>
              <a:rPr lang="en-US" sz="2400" dirty="0" err="1">
                <a:latin typeface="Times New Roman"/>
                <a:cs typeface="Times New Roman"/>
              </a:rPr>
              <a:t>įvairiems</a:t>
            </a:r>
            <a:r>
              <a:rPr lang="en-US" sz="2400" dirty="0">
                <a:latin typeface="Times New Roman"/>
                <a:cs typeface="Times New Roman"/>
              </a:rPr>
              <a:t> </a:t>
            </a:r>
            <a:r>
              <a:rPr lang="en-US" sz="2400" dirty="0" err="1">
                <a:latin typeface="Times New Roman"/>
                <a:cs typeface="Times New Roman"/>
              </a:rPr>
              <a:t>jų</a:t>
            </a:r>
            <a:r>
              <a:rPr lang="en-US" sz="2400" dirty="0">
                <a:latin typeface="Times New Roman"/>
                <a:cs typeface="Times New Roman"/>
              </a:rPr>
              <a:t> </a:t>
            </a:r>
            <a:r>
              <a:rPr lang="en-US" sz="2400" dirty="0" err="1">
                <a:latin typeface="Times New Roman"/>
                <a:cs typeface="Times New Roman"/>
              </a:rPr>
              <a:t>poreikiams</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gebėjimams</a:t>
            </a:r>
            <a:r>
              <a:rPr lang="en-US" sz="2400" dirty="0">
                <a:latin typeface="Times New Roman"/>
                <a:cs typeface="Times New Roman"/>
              </a:rPr>
              <a:t>. </a:t>
            </a:r>
            <a:r>
              <a:rPr lang="en-US" sz="2400" b="1" dirty="0">
                <a:latin typeface="Times New Roman"/>
                <a:cs typeface="Times New Roman"/>
              </a:rPr>
              <a:t>40%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12%</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5%</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a:t>
            </a:r>
          </a:p>
        </p:txBody>
      </p:sp>
    </p:spTree>
    <p:extLst>
      <p:ext uri="{BB962C8B-B14F-4D97-AF65-F5344CB8AC3E}">
        <p14:creationId xmlns:p14="http://schemas.microsoft.com/office/powerpoint/2010/main" val="3960275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26330304"/>
              </p:ext>
            </p:extLst>
          </p:nvPr>
        </p:nvGraphicFramePr>
        <p:xfrm>
          <a:off x="0" y="1600200"/>
          <a:ext cx="9144000" cy="331545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1129586"/>
          </a:xfrm>
        </p:spPr>
        <p:txBody>
          <a:bodyPr/>
          <a:lstStyle/>
          <a:p>
            <a:r>
              <a:rPr lang="en-US" sz="3200" dirty="0">
                <a:latin typeface="Times New Roman"/>
                <a:cs typeface="Times New Roman"/>
              </a:rPr>
              <a:t>6.Jaučiuosi </a:t>
            </a:r>
            <a:r>
              <a:rPr lang="en-US" sz="3200" dirty="0" err="1">
                <a:latin typeface="Times New Roman"/>
                <a:cs typeface="Times New Roman"/>
              </a:rPr>
              <a:t>patogiai</a:t>
            </a:r>
            <a:r>
              <a:rPr lang="en-US" sz="3200" dirty="0">
                <a:latin typeface="Times New Roman"/>
                <a:cs typeface="Times New Roman"/>
              </a:rPr>
              <a:t> </a:t>
            </a:r>
            <a:r>
              <a:rPr lang="en-US" sz="3200" dirty="0" err="1">
                <a:latin typeface="Times New Roman"/>
                <a:cs typeface="Times New Roman"/>
              </a:rPr>
              <a:t>tiek</a:t>
            </a:r>
            <a:r>
              <a:rPr lang="en-US" sz="3200" dirty="0">
                <a:latin typeface="Times New Roman"/>
                <a:cs typeface="Times New Roman"/>
              </a:rPr>
              <a:t> </a:t>
            </a:r>
            <a:r>
              <a:rPr lang="en-US" sz="3200" dirty="0" err="1">
                <a:latin typeface="Times New Roman"/>
                <a:cs typeface="Times New Roman"/>
              </a:rPr>
              <a:t>viduje</a:t>
            </a:r>
            <a:r>
              <a:rPr lang="en-US" sz="3200" dirty="0">
                <a:latin typeface="Times New Roman"/>
                <a:cs typeface="Times New Roman"/>
              </a:rPr>
              <a:t>, </a:t>
            </a:r>
            <a:r>
              <a:rPr lang="en-US" sz="3200" dirty="0" err="1">
                <a:latin typeface="Times New Roman"/>
                <a:cs typeface="Times New Roman"/>
              </a:rPr>
              <a:t>tiek</a:t>
            </a:r>
            <a:r>
              <a:rPr lang="en-US" sz="3200" dirty="0">
                <a:latin typeface="Times New Roman"/>
                <a:cs typeface="Times New Roman"/>
              </a:rPr>
              <a:t> </a:t>
            </a:r>
            <a:r>
              <a:rPr lang="en-US" sz="3200" dirty="0" err="1">
                <a:latin typeface="Times New Roman"/>
                <a:cs typeface="Times New Roman"/>
              </a:rPr>
              <a:t>lauke</a:t>
            </a:r>
            <a:r>
              <a:rPr lang="en-US" sz="3200" dirty="0">
                <a:latin typeface="Times New Roman"/>
                <a:cs typeface="Times New Roman"/>
              </a:rPr>
              <a:t> </a:t>
            </a:r>
            <a:r>
              <a:rPr lang="en-US" sz="3200" dirty="0" err="1">
                <a:latin typeface="Times New Roman"/>
                <a:cs typeface="Times New Roman"/>
              </a:rPr>
              <a:t>esančiuose</a:t>
            </a:r>
            <a:r>
              <a:rPr lang="en-US" sz="3200" dirty="0">
                <a:latin typeface="Times New Roman"/>
                <a:cs typeface="Times New Roman"/>
              </a:rPr>
              <a:t> </a:t>
            </a:r>
            <a:r>
              <a:rPr lang="en-US" sz="3200" dirty="0" err="1">
                <a:latin typeface="Times New Roman"/>
                <a:cs typeface="Times New Roman"/>
              </a:rPr>
              <a:t>erdvėse</a:t>
            </a:r>
            <a:r>
              <a:rPr lang="en-US" sz="3200" dirty="0">
                <a:latin typeface="Times New Roman"/>
                <a:cs typeface="Times New Roman"/>
              </a:rPr>
              <a:t>. </a:t>
            </a:r>
          </a:p>
        </p:txBody>
      </p:sp>
      <p:sp>
        <p:nvSpPr>
          <p:cNvPr id="5" name="TextBox 4"/>
          <p:cNvSpPr txBox="1"/>
          <p:nvPr/>
        </p:nvSpPr>
        <p:spPr>
          <a:xfrm>
            <a:off x="1" y="5196079"/>
            <a:ext cx="9143998" cy="1569660"/>
          </a:xfrm>
          <a:prstGeom prst="rect">
            <a:avLst/>
          </a:prstGeom>
          <a:noFill/>
        </p:spPr>
        <p:txBody>
          <a:bodyPr wrap="square" rtlCol="0">
            <a:spAutoFit/>
          </a:bodyPr>
          <a:lstStyle/>
          <a:p>
            <a:r>
              <a:rPr lang="en-US" sz="2400" dirty="0" err="1">
                <a:latin typeface="Times New Roman"/>
                <a:cs typeface="Times New Roman"/>
              </a:rPr>
              <a:t>Didžioji</a:t>
            </a:r>
            <a:r>
              <a:rPr lang="en-US" sz="2400" dirty="0">
                <a:latin typeface="Times New Roman"/>
                <a:cs typeface="Times New Roman"/>
              </a:rPr>
              <a:t> </a:t>
            </a:r>
            <a:r>
              <a:rPr lang="en-US" sz="2400" dirty="0" err="1">
                <a:latin typeface="Times New Roman"/>
                <a:cs typeface="Times New Roman"/>
              </a:rPr>
              <a:t>dalis</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b="1" dirty="0">
                <a:latin typeface="Times New Roman"/>
                <a:cs typeface="Times New Roman"/>
              </a:rPr>
              <a:t>42%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teginiu</a:t>
            </a:r>
            <a:r>
              <a:rPr lang="en-US" sz="2400" dirty="0">
                <a:latin typeface="Times New Roman"/>
                <a:cs typeface="Times New Roman"/>
              </a:rPr>
              <a:t> ,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jaučiasi</a:t>
            </a:r>
            <a:r>
              <a:rPr lang="en-US" sz="2400" dirty="0">
                <a:latin typeface="Times New Roman"/>
                <a:cs typeface="Times New Roman"/>
              </a:rPr>
              <a:t> </a:t>
            </a:r>
            <a:r>
              <a:rPr lang="en-US" sz="2400" dirty="0" err="1">
                <a:latin typeface="Times New Roman"/>
                <a:cs typeface="Times New Roman"/>
              </a:rPr>
              <a:t>patogiai</a:t>
            </a:r>
            <a:r>
              <a:rPr lang="en-US" sz="2400" dirty="0">
                <a:latin typeface="Times New Roman"/>
                <a:cs typeface="Times New Roman"/>
              </a:rPr>
              <a:t> </a:t>
            </a:r>
            <a:r>
              <a:rPr lang="en-US" sz="2400" dirty="0" err="1">
                <a:latin typeface="Times New Roman"/>
                <a:cs typeface="Times New Roman"/>
              </a:rPr>
              <a:t>tiek</a:t>
            </a:r>
            <a:r>
              <a:rPr lang="en-US" sz="2400" dirty="0">
                <a:latin typeface="Times New Roman"/>
                <a:cs typeface="Times New Roman"/>
              </a:rPr>
              <a:t> </a:t>
            </a:r>
            <a:r>
              <a:rPr lang="en-US" sz="2400" dirty="0" err="1">
                <a:latin typeface="Times New Roman"/>
                <a:cs typeface="Times New Roman"/>
              </a:rPr>
              <a:t>viduje</a:t>
            </a:r>
            <a:r>
              <a:rPr lang="en-US" sz="2400" dirty="0">
                <a:latin typeface="Times New Roman"/>
                <a:cs typeface="Times New Roman"/>
              </a:rPr>
              <a:t>, </a:t>
            </a:r>
            <a:r>
              <a:rPr lang="en-US" sz="2400" dirty="0" err="1">
                <a:latin typeface="Times New Roman"/>
                <a:cs typeface="Times New Roman"/>
              </a:rPr>
              <a:t>tiek</a:t>
            </a:r>
            <a:r>
              <a:rPr lang="en-US" sz="2400" dirty="0">
                <a:latin typeface="Times New Roman"/>
                <a:cs typeface="Times New Roman"/>
              </a:rPr>
              <a:t> </a:t>
            </a:r>
            <a:r>
              <a:rPr lang="en-US" sz="2400" dirty="0" err="1">
                <a:latin typeface="Times New Roman"/>
                <a:cs typeface="Times New Roman"/>
              </a:rPr>
              <a:t>lauke</a:t>
            </a:r>
            <a:r>
              <a:rPr lang="en-US" sz="2400" dirty="0">
                <a:latin typeface="Times New Roman"/>
                <a:cs typeface="Times New Roman"/>
              </a:rPr>
              <a:t> </a:t>
            </a:r>
            <a:r>
              <a:rPr lang="en-US" sz="2400" dirty="0" err="1">
                <a:latin typeface="Times New Roman"/>
                <a:cs typeface="Times New Roman"/>
              </a:rPr>
              <a:t>esančiuose</a:t>
            </a:r>
            <a:r>
              <a:rPr lang="en-US" sz="2400" dirty="0">
                <a:latin typeface="Times New Roman"/>
                <a:cs typeface="Times New Roman"/>
              </a:rPr>
              <a:t> </a:t>
            </a:r>
            <a:r>
              <a:rPr lang="en-US" sz="2400" dirty="0" err="1">
                <a:latin typeface="Times New Roman"/>
                <a:cs typeface="Times New Roman"/>
              </a:rPr>
              <a:t>erdvėse</a:t>
            </a:r>
            <a:r>
              <a:rPr lang="en-US" sz="2400" dirty="0">
                <a:latin typeface="Times New Roman"/>
                <a:cs typeface="Times New Roman"/>
              </a:rPr>
              <a:t>. </a:t>
            </a:r>
            <a:r>
              <a:rPr lang="en-US" sz="2400" b="1" dirty="0">
                <a:latin typeface="Times New Roman"/>
                <a:cs typeface="Times New Roman"/>
              </a:rPr>
              <a:t>36%</a:t>
            </a:r>
            <a:r>
              <a:rPr lang="en-US" sz="2400" dirty="0">
                <a:latin typeface="Times New Roman"/>
                <a:cs typeface="Times New Roman"/>
              </a:rPr>
              <a:t> -</a:t>
            </a:r>
            <a:r>
              <a:rPr lang="lt-LT"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12%</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10%</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a:t>
            </a:r>
          </a:p>
        </p:txBody>
      </p:sp>
    </p:spTree>
    <p:extLst>
      <p:ext uri="{BB962C8B-B14F-4D97-AF65-F5344CB8AC3E}">
        <p14:creationId xmlns:p14="http://schemas.microsoft.com/office/powerpoint/2010/main" val="3746415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
            <a:ext cx="9144000" cy="6126162"/>
          </a:xfrm>
        </p:spPr>
        <p:txBody>
          <a:bodyPr>
            <a:normAutofit/>
          </a:bodyPr>
          <a:lstStyle/>
          <a:p>
            <a:r>
              <a:rPr lang="en-US" sz="3200" dirty="0" err="1">
                <a:latin typeface="Times New Roman"/>
                <a:cs typeface="Times New Roman"/>
              </a:rPr>
              <a:t>Rodiklis</a:t>
            </a:r>
            <a:r>
              <a:rPr lang="en-US" sz="3200" dirty="0">
                <a:latin typeface="Times New Roman"/>
                <a:cs typeface="Times New Roman"/>
              </a:rPr>
              <a:t>: 3.1.3. </a:t>
            </a:r>
            <a:r>
              <a:rPr lang="en-US" sz="3200" dirty="0" err="1">
                <a:latin typeface="Times New Roman"/>
                <a:cs typeface="Times New Roman"/>
              </a:rPr>
              <a:t>Aplinkų</a:t>
            </a:r>
            <a:r>
              <a:rPr lang="en-US" sz="3200" dirty="0">
                <a:latin typeface="Times New Roman"/>
                <a:cs typeface="Times New Roman"/>
              </a:rPr>
              <a:t> </a:t>
            </a:r>
            <a:r>
              <a:rPr lang="en-US" sz="3200" dirty="0" err="1">
                <a:latin typeface="Times New Roman"/>
                <a:cs typeface="Times New Roman"/>
              </a:rPr>
              <a:t>bendrak</a:t>
            </a:r>
            <a:r>
              <a:rPr lang="lt-LT" sz="3200" dirty="0">
                <a:latin typeface="Times New Roman"/>
                <a:cs typeface="Times New Roman"/>
              </a:rPr>
              <a:t>ū</a:t>
            </a:r>
            <a:r>
              <a:rPr lang="en-US" sz="3200" dirty="0" err="1">
                <a:latin typeface="Times New Roman"/>
                <a:cs typeface="Times New Roman"/>
              </a:rPr>
              <a:t>ra.</a:t>
            </a:r>
            <a:endParaRPr lang="en-US" sz="3200" dirty="0">
              <a:latin typeface="Times New Roman"/>
              <a:cs typeface="Times New Roman"/>
            </a:endParaRP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Mokinių</a:t>
            </a:r>
            <a:r>
              <a:rPr lang="en-US" sz="3200" dirty="0">
                <a:latin typeface="Times New Roman"/>
                <a:cs typeface="Times New Roman"/>
              </a:rPr>
              <a:t> </a:t>
            </a:r>
            <a:r>
              <a:rPr lang="en-US" sz="3200" dirty="0" err="1">
                <a:latin typeface="Times New Roman"/>
                <a:cs typeface="Times New Roman"/>
              </a:rPr>
              <a:t>įsitraukimas</a:t>
            </a:r>
            <a:r>
              <a:rPr lang="en-US" sz="3200" dirty="0">
                <a:latin typeface="Times New Roman"/>
                <a:cs typeface="Times New Roman"/>
              </a:rPr>
              <a:t>; </a:t>
            </a:r>
            <a:r>
              <a:rPr lang="en-US" sz="3200" dirty="0" err="1">
                <a:latin typeface="Times New Roman"/>
                <a:cs typeface="Times New Roman"/>
              </a:rPr>
              <a:t>Mokinių</a:t>
            </a:r>
            <a:r>
              <a:rPr lang="en-US" sz="3200" dirty="0">
                <a:latin typeface="Times New Roman"/>
                <a:cs typeface="Times New Roman"/>
              </a:rPr>
              <a:t> </a:t>
            </a:r>
            <a:r>
              <a:rPr lang="en-US" sz="3200" dirty="0" err="1">
                <a:latin typeface="Times New Roman"/>
                <a:cs typeface="Times New Roman"/>
              </a:rPr>
              <a:t>darbų</a:t>
            </a:r>
            <a:r>
              <a:rPr lang="en-US" sz="3200" dirty="0">
                <a:latin typeface="Times New Roman"/>
                <a:cs typeface="Times New Roman"/>
              </a:rPr>
              <a:t> </a:t>
            </a:r>
            <a:r>
              <a:rPr lang="en-US" sz="3200" dirty="0" err="1">
                <a:latin typeface="Times New Roman"/>
                <a:cs typeface="Times New Roman"/>
              </a:rPr>
              <a:t>demonstravimas</a:t>
            </a:r>
            <a:r>
              <a:rPr lang="en-US" sz="3200" dirty="0">
                <a:latin typeface="Times New Roman"/>
                <a:cs typeface="Times New Roman"/>
              </a:rPr>
              <a:t>.</a:t>
            </a:r>
          </a:p>
        </p:txBody>
      </p:sp>
    </p:spTree>
    <p:extLst>
      <p:ext uri="{BB962C8B-B14F-4D97-AF65-F5344CB8AC3E}">
        <p14:creationId xmlns:p14="http://schemas.microsoft.com/office/powerpoint/2010/main" val="2063617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99666653"/>
              </p:ext>
            </p:extLst>
          </p:nvPr>
        </p:nvGraphicFramePr>
        <p:xfrm>
          <a:off x="0" y="1550988"/>
          <a:ext cx="9144000" cy="323270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7"/>
            <a:ext cx="9143999" cy="1443000"/>
          </a:xfrm>
        </p:spPr>
        <p:txBody>
          <a:bodyPr/>
          <a:lstStyle/>
          <a:p>
            <a:r>
              <a:rPr lang="en-US" sz="3200" dirty="0">
                <a:latin typeface="Times New Roman"/>
                <a:cs typeface="Times New Roman"/>
              </a:rPr>
              <a:t>7.Aš </a:t>
            </a:r>
            <a:r>
              <a:rPr lang="en-US" sz="3200" dirty="0" err="1">
                <a:latin typeface="Times New Roman"/>
                <a:cs typeface="Times New Roman"/>
              </a:rPr>
              <a:t>esu</a:t>
            </a:r>
            <a:r>
              <a:rPr lang="en-US" sz="3200" dirty="0">
                <a:latin typeface="Times New Roman"/>
                <a:cs typeface="Times New Roman"/>
              </a:rPr>
              <a:t> </a:t>
            </a:r>
            <a:r>
              <a:rPr lang="en-US" sz="3200" dirty="0" err="1">
                <a:latin typeface="Times New Roman"/>
                <a:cs typeface="Times New Roman"/>
              </a:rPr>
              <a:t>įtrauktas</a:t>
            </a:r>
            <a:r>
              <a:rPr lang="en-US" sz="3200" dirty="0">
                <a:latin typeface="Times New Roman"/>
                <a:cs typeface="Times New Roman"/>
              </a:rPr>
              <a:t> (a) </a:t>
            </a:r>
            <a:r>
              <a:rPr lang="en-US" sz="3200" dirty="0" err="1">
                <a:latin typeface="Times New Roman"/>
                <a:cs typeface="Times New Roman"/>
              </a:rPr>
              <a:t>į</a:t>
            </a:r>
            <a:r>
              <a:rPr lang="en-US" sz="3200" dirty="0">
                <a:latin typeface="Times New Roman"/>
                <a:cs typeface="Times New Roman"/>
              </a:rPr>
              <a:t> </a:t>
            </a:r>
            <a:r>
              <a:rPr lang="en-US" sz="3200" dirty="0" err="1">
                <a:latin typeface="Times New Roman"/>
                <a:cs typeface="Times New Roman"/>
              </a:rPr>
              <a:t>mokymosi</a:t>
            </a:r>
            <a:r>
              <a:rPr lang="en-US" sz="3200" dirty="0">
                <a:latin typeface="Times New Roman"/>
                <a:cs typeface="Times New Roman"/>
              </a:rPr>
              <a:t> </a:t>
            </a:r>
            <a:r>
              <a:rPr lang="en-US" sz="3200" dirty="0" err="1">
                <a:latin typeface="Times New Roman"/>
                <a:cs typeface="Times New Roman"/>
              </a:rPr>
              <a:t>aplinkų</a:t>
            </a:r>
            <a:r>
              <a:rPr lang="en-US" sz="3200" dirty="0">
                <a:latin typeface="Times New Roman"/>
                <a:cs typeface="Times New Roman"/>
              </a:rPr>
              <a:t> </a:t>
            </a:r>
            <a:r>
              <a:rPr lang="en-US" sz="3200" dirty="0" err="1">
                <a:latin typeface="Times New Roman"/>
                <a:cs typeface="Times New Roman"/>
              </a:rPr>
              <a:t>kūrimą</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atnaujinimo</a:t>
            </a:r>
            <a:r>
              <a:rPr lang="en-US" sz="3200" dirty="0">
                <a:latin typeface="Times New Roman"/>
                <a:cs typeface="Times New Roman"/>
              </a:rPr>
              <a:t> </a:t>
            </a:r>
            <a:r>
              <a:rPr lang="en-US" sz="3200" dirty="0" err="1">
                <a:latin typeface="Times New Roman"/>
                <a:cs typeface="Times New Roman"/>
              </a:rPr>
              <a:t>procesą</a:t>
            </a:r>
            <a:r>
              <a:rPr lang="en-US" sz="3200" dirty="0">
                <a:latin typeface="Times New Roman"/>
                <a:cs typeface="Times New Roman"/>
              </a:rPr>
              <a:t> (</a:t>
            </a:r>
            <a:r>
              <a:rPr lang="en-US" sz="3200" dirty="0" err="1">
                <a:latin typeface="Times New Roman"/>
                <a:cs typeface="Times New Roman"/>
              </a:rPr>
              <a:t>siūlant</a:t>
            </a:r>
            <a:r>
              <a:rPr lang="en-US" sz="3200" dirty="0">
                <a:latin typeface="Times New Roman"/>
                <a:cs typeface="Times New Roman"/>
              </a:rPr>
              <a:t> </a:t>
            </a:r>
            <a:r>
              <a:rPr lang="en-US" sz="3200" dirty="0" err="1">
                <a:latin typeface="Times New Roman"/>
                <a:cs typeface="Times New Roman"/>
              </a:rPr>
              <a:t>idėjas</a:t>
            </a:r>
            <a:r>
              <a:rPr lang="en-US" sz="3200" dirty="0">
                <a:latin typeface="Times New Roman"/>
                <a:cs typeface="Times New Roman"/>
              </a:rPr>
              <a:t>, </a:t>
            </a:r>
            <a:r>
              <a:rPr lang="en-US" sz="3200" dirty="0" err="1">
                <a:latin typeface="Times New Roman"/>
                <a:cs typeface="Times New Roman"/>
              </a:rPr>
              <a:t>informacinių</a:t>
            </a:r>
            <a:r>
              <a:rPr lang="en-US" sz="3200" dirty="0">
                <a:latin typeface="Times New Roman"/>
                <a:cs typeface="Times New Roman"/>
              </a:rPr>
              <a:t> </a:t>
            </a:r>
            <a:r>
              <a:rPr lang="en-US" sz="3200" dirty="0" err="1">
                <a:latin typeface="Times New Roman"/>
                <a:cs typeface="Times New Roman"/>
              </a:rPr>
              <a:t>plakatų</a:t>
            </a:r>
            <a:r>
              <a:rPr lang="en-US" sz="3200" dirty="0">
                <a:latin typeface="Times New Roman"/>
                <a:cs typeface="Times New Roman"/>
              </a:rPr>
              <a:t> </a:t>
            </a:r>
            <a:r>
              <a:rPr lang="en-US" sz="3200" dirty="0" err="1">
                <a:latin typeface="Times New Roman"/>
                <a:cs typeface="Times New Roman"/>
              </a:rPr>
              <a:t>pasirinkimas</a:t>
            </a:r>
            <a:r>
              <a:rPr lang="en-US" sz="3200" dirty="0">
                <a:latin typeface="Times New Roman"/>
                <a:cs typeface="Times New Roman"/>
              </a:rPr>
              <a:t>, </a:t>
            </a:r>
            <a:r>
              <a:rPr lang="en-US" sz="3200" dirty="0" err="1">
                <a:latin typeface="Times New Roman"/>
                <a:cs typeface="Times New Roman"/>
              </a:rPr>
              <a:t>priemonių</a:t>
            </a:r>
            <a:r>
              <a:rPr lang="en-US" sz="3200" dirty="0">
                <a:latin typeface="Times New Roman"/>
                <a:cs typeface="Times New Roman"/>
              </a:rPr>
              <a:t> </a:t>
            </a:r>
            <a:r>
              <a:rPr lang="en-US" sz="3200" dirty="0" err="1">
                <a:latin typeface="Times New Roman"/>
                <a:cs typeface="Times New Roman"/>
              </a:rPr>
              <a:t>pasirinkimas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pan.)</a:t>
            </a:r>
          </a:p>
        </p:txBody>
      </p:sp>
      <p:sp>
        <p:nvSpPr>
          <p:cNvPr id="7" name="TextBox 6"/>
          <p:cNvSpPr txBox="1"/>
          <p:nvPr/>
        </p:nvSpPr>
        <p:spPr>
          <a:xfrm>
            <a:off x="1" y="4932152"/>
            <a:ext cx="9022354" cy="1938992"/>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39%</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yra</a:t>
            </a:r>
            <a:r>
              <a:rPr lang="en-US" sz="2400" dirty="0">
                <a:latin typeface="Times New Roman"/>
                <a:cs typeface="Times New Roman"/>
              </a:rPr>
              <a:t> </a:t>
            </a:r>
            <a:r>
              <a:rPr lang="en-US" sz="2400" dirty="0" err="1">
                <a:latin typeface="Times New Roman"/>
                <a:cs typeface="Times New Roman"/>
              </a:rPr>
              <a:t>įtraukti</a:t>
            </a:r>
            <a:r>
              <a:rPr lang="en-US" sz="2400" dirty="0">
                <a:latin typeface="Times New Roman"/>
                <a:cs typeface="Times New Roman"/>
              </a:rPr>
              <a:t> </a:t>
            </a:r>
            <a:r>
              <a:rPr lang="en-US" sz="2400" dirty="0" err="1">
                <a:latin typeface="Times New Roman"/>
                <a:cs typeface="Times New Roman"/>
              </a:rPr>
              <a:t>į</a:t>
            </a:r>
            <a:endParaRPr lang="en-US" sz="2400" dirty="0">
              <a:latin typeface="Times New Roman"/>
              <a:cs typeface="Times New Roman"/>
            </a:endParaRPr>
          </a:p>
          <a:p>
            <a:pPr algn="just"/>
            <a:r>
              <a:rPr lang="en-US" sz="2400" dirty="0" err="1">
                <a:latin typeface="Times New Roman"/>
                <a:cs typeface="Times New Roman"/>
              </a:rPr>
              <a:t>mokymosi</a:t>
            </a:r>
            <a:r>
              <a:rPr lang="en-US" sz="2400" dirty="0">
                <a:latin typeface="Times New Roman"/>
                <a:cs typeface="Times New Roman"/>
              </a:rPr>
              <a:t> </a:t>
            </a:r>
            <a:r>
              <a:rPr lang="en-US" sz="2400" dirty="0" err="1">
                <a:latin typeface="Times New Roman"/>
                <a:cs typeface="Times New Roman"/>
              </a:rPr>
              <a:t>aplinkų</a:t>
            </a:r>
            <a:r>
              <a:rPr lang="en-US" sz="2400" dirty="0">
                <a:latin typeface="Times New Roman"/>
                <a:cs typeface="Times New Roman"/>
              </a:rPr>
              <a:t> </a:t>
            </a:r>
            <a:r>
              <a:rPr lang="en-US" sz="2400" dirty="0" err="1">
                <a:latin typeface="Times New Roman"/>
                <a:cs typeface="Times New Roman"/>
              </a:rPr>
              <a:t>kūrimą</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atnaujinimo</a:t>
            </a:r>
            <a:r>
              <a:rPr lang="en-US" sz="2400" dirty="0">
                <a:latin typeface="Times New Roman"/>
                <a:cs typeface="Times New Roman"/>
              </a:rPr>
              <a:t> </a:t>
            </a:r>
            <a:r>
              <a:rPr lang="en-US" sz="2400" dirty="0" err="1">
                <a:latin typeface="Times New Roman"/>
                <a:cs typeface="Times New Roman"/>
              </a:rPr>
              <a:t>procesą</a:t>
            </a:r>
            <a:r>
              <a:rPr lang="en-US" sz="2400" dirty="0">
                <a:latin typeface="Times New Roman"/>
                <a:cs typeface="Times New Roman"/>
              </a:rPr>
              <a:t> (</a:t>
            </a:r>
            <a:r>
              <a:rPr lang="en-US" sz="2400" dirty="0" err="1">
                <a:latin typeface="Times New Roman"/>
                <a:cs typeface="Times New Roman"/>
              </a:rPr>
              <a:t>siūlant</a:t>
            </a:r>
            <a:r>
              <a:rPr lang="en-US" sz="2400" dirty="0">
                <a:latin typeface="Times New Roman"/>
                <a:cs typeface="Times New Roman"/>
              </a:rPr>
              <a:t> </a:t>
            </a:r>
            <a:r>
              <a:rPr lang="en-US" sz="2400" dirty="0" err="1">
                <a:latin typeface="Times New Roman"/>
                <a:cs typeface="Times New Roman"/>
              </a:rPr>
              <a:t>idėjas</a:t>
            </a:r>
            <a:r>
              <a:rPr lang="en-US" sz="2400" dirty="0">
                <a:latin typeface="Times New Roman"/>
                <a:cs typeface="Times New Roman"/>
              </a:rPr>
              <a:t>, </a:t>
            </a:r>
            <a:r>
              <a:rPr lang="en-US" sz="2400" dirty="0" err="1">
                <a:latin typeface="Times New Roman"/>
                <a:cs typeface="Times New Roman"/>
              </a:rPr>
              <a:t>informacinių</a:t>
            </a:r>
            <a:r>
              <a:rPr lang="en-US" sz="2400" dirty="0">
                <a:latin typeface="Times New Roman"/>
                <a:cs typeface="Times New Roman"/>
              </a:rPr>
              <a:t> </a:t>
            </a:r>
            <a:r>
              <a:rPr lang="en-US" sz="2400" dirty="0" err="1">
                <a:latin typeface="Times New Roman"/>
                <a:cs typeface="Times New Roman"/>
              </a:rPr>
              <a:t>plakatų</a:t>
            </a:r>
            <a:r>
              <a:rPr lang="en-US" sz="2400" dirty="0">
                <a:latin typeface="Times New Roman"/>
                <a:cs typeface="Times New Roman"/>
              </a:rPr>
              <a:t> </a:t>
            </a:r>
            <a:r>
              <a:rPr lang="en-US" sz="2400" dirty="0" err="1">
                <a:latin typeface="Times New Roman"/>
                <a:cs typeface="Times New Roman"/>
              </a:rPr>
              <a:t>pasirinkimas</a:t>
            </a:r>
            <a:r>
              <a:rPr lang="en-US" sz="2400" dirty="0">
                <a:latin typeface="Times New Roman"/>
                <a:cs typeface="Times New Roman"/>
              </a:rPr>
              <a:t>, </a:t>
            </a:r>
            <a:r>
              <a:rPr lang="en-US" sz="2400" dirty="0" err="1">
                <a:latin typeface="Times New Roman"/>
                <a:cs typeface="Times New Roman"/>
              </a:rPr>
              <a:t>priemonių</a:t>
            </a:r>
            <a:r>
              <a:rPr lang="en-US" sz="2400" dirty="0">
                <a:latin typeface="Times New Roman"/>
                <a:cs typeface="Times New Roman"/>
              </a:rPr>
              <a:t> </a:t>
            </a:r>
            <a:r>
              <a:rPr lang="en-US" sz="2400" dirty="0" err="1">
                <a:latin typeface="Times New Roman"/>
                <a:cs typeface="Times New Roman"/>
              </a:rPr>
              <a:t>pasirinkimas</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pan. </a:t>
            </a:r>
            <a:r>
              <a:rPr lang="en-US" sz="2400" b="1" dirty="0">
                <a:latin typeface="Times New Roman"/>
                <a:cs typeface="Times New Roman"/>
              </a:rPr>
              <a:t>30%</a:t>
            </a:r>
            <a:r>
              <a:rPr lang="en-US" sz="2400" dirty="0">
                <a:latin typeface="Times New Roman"/>
                <a:cs typeface="Times New Roman"/>
              </a:rPr>
              <a:t>-</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b="1" dirty="0">
                <a:latin typeface="Times New Roman"/>
                <a:cs typeface="Times New Roman"/>
              </a:rPr>
              <a:t>15%</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a:latin typeface="Times New Roman"/>
                <a:cs typeface="Times New Roman"/>
              </a:rPr>
              <a:t>16%</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980494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84874632"/>
              </p:ext>
            </p:extLst>
          </p:nvPr>
        </p:nvGraphicFramePr>
        <p:xfrm>
          <a:off x="0" y="1319212"/>
          <a:ext cx="9144000" cy="3365507"/>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4000" cy="1014117"/>
          </a:xfrm>
        </p:spPr>
        <p:txBody>
          <a:bodyPr/>
          <a:lstStyle/>
          <a:p>
            <a:r>
              <a:rPr lang="en-US" sz="3200" dirty="0">
                <a:latin typeface="Times New Roman"/>
                <a:cs typeface="Times New Roman"/>
              </a:rPr>
              <a:t>8. </a:t>
            </a:r>
            <a:r>
              <a:rPr lang="en-US" sz="3200" dirty="0" err="1">
                <a:latin typeface="Times New Roman"/>
                <a:cs typeface="Times New Roman"/>
              </a:rPr>
              <a:t>Esu</a:t>
            </a:r>
            <a:r>
              <a:rPr lang="en-US" sz="3200" dirty="0">
                <a:latin typeface="Times New Roman"/>
                <a:cs typeface="Times New Roman"/>
              </a:rPr>
              <a:t> </a:t>
            </a:r>
            <a:r>
              <a:rPr lang="en-US" sz="3200" dirty="0" err="1">
                <a:latin typeface="Times New Roman"/>
                <a:cs typeface="Times New Roman"/>
              </a:rPr>
              <a:t>skatinamas</a:t>
            </a:r>
            <a:r>
              <a:rPr lang="en-US" sz="3200" dirty="0">
                <a:latin typeface="Times New Roman"/>
                <a:cs typeface="Times New Roman"/>
              </a:rPr>
              <a:t> </a:t>
            </a:r>
            <a:r>
              <a:rPr lang="en-US" sz="3200" dirty="0" err="1">
                <a:latin typeface="Times New Roman"/>
                <a:cs typeface="Times New Roman"/>
              </a:rPr>
              <a:t>aktyviai</a:t>
            </a:r>
            <a:r>
              <a:rPr lang="en-US" sz="3200" dirty="0">
                <a:latin typeface="Times New Roman"/>
                <a:cs typeface="Times New Roman"/>
              </a:rPr>
              <a:t> </a:t>
            </a:r>
            <a:r>
              <a:rPr lang="en-US" sz="3200" dirty="0" err="1">
                <a:latin typeface="Times New Roman"/>
                <a:cs typeface="Times New Roman"/>
              </a:rPr>
              <a:t>dalyvauti</a:t>
            </a:r>
            <a:r>
              <a:rPr lang="en-US" sz="3200" dirty="0">
                <a:latin typeface="Times New Roman"/>
                <a:cs typeface="Times New Roman"/>
              </a:rPr>
              <a:t> </a:t>
            </a:r>
            <a:r>
              <a:rPr lang="en-US" sz="3200" dirty="0" err="1">
                <a:latin typeface="Times New Roman"/>
                <a:cs typeface="Times New Roman"/>
              </a:rPr>
              <a:t>pamokoje</a:t>
            </a:r>
            <a:r>
              <a:rPr lang="en-US" sz="3200" dirty="0">
                <a:latin typeface="Times New Roman"/>
                <a:cs typeface="Times New Roman"/>
              </a:rPr>
              <a:t> </a:t>
            </a:r>
            <a:r>
              <a:rPr lang="en-US" sz="3200" dirty="0" err="1">
                <a:latin typeface="Times New Roman"/>
                <a:cs typeface="Times New Roman"/>
              </a:rPr>
              <a:t>atliekant</a:t>
            </a:r>
            <a:r>
              <a:rPr lang="en-US" sz="3200" dirty="0">
                <a:latin typeface="Times New Roman"/>
                <a:cs typeface="Times New Roman"/>
              </a:rPr>
              <a:t> </a:t>
            </a:r>
            <a:r>
              <a:rPr lang="en-US" sz="3200" dirty="0" err="1">
                <a:latin typeface="Times New Roman"/>
                <a:cs typeface="Times New Roman"/>
              </a:rPr>
              <a:t>kūrybiškas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interaktyvias</a:t>
            </a:r>
            <a:r>
              <a:rPr lang="en-US" sz="3200" dirty="0">
                <a:latin typeface="Times New Roman"/>
                <a:cs typeface="Times New Roman"/>
              </a:rPr>
              <a:t> </a:t>
            </a:r>
            <a:r>
              <a:rPr lang="en-US" sz="3200" dirty="0" err="1">
                <a:latin typeface="Times New Roman"/>
                <a:cs typeface="Times New Roman"/>
              </a:rPr>
              <a:t>veiklas</a:t>
            </a:r>
            <a:r>
              <a:rPr lang="en-US" sz="3200" dirty="0">
                <a:latin typeface="Times New Roman"/>
                <a:cs typeface="Times New Roman"/>
              </a:rPr>
              <a:t> </a:t>
            </a:r>
          </a:p>
        </p:txBody>
      </p:sp>
      <p:sp>
        <p:nvSpPr>
          <p:cNvPr id="5" name="TextBox 4"/>
          <p:cNvSpPr txBox="1"/>
          <p:nvPr/>
        </p:nvSpPr>
        <p:spPr>
          <a:xfrm>
            <a:off x="44758" y="4998133"/>
            <a:ext cx="9099242" cy="1569660"/>
          </a:xfrm>
          <a:prstGeom prst="rect">
            <a:avLst/>
          </a:prstGeom>
          <a:noFill/>
        </p:spPr>
        <p:txBody>
          <a:bodyPr wrap="square" rtlCol="0">
            <a:spAutoFit/>
          </a:bodyPr>
          <a:lstStyle/>
          <a:p>
            <a:pPr algn="just"/>
            <a:r>
              <a:rPr lang="en-US" sz="2400" dirty="0" err="1">
                <a:latin typeface="Times New Roman"/>
                <a:cs typeface="Times New Roman"/>
              </a:rPr>
              <a:t>Didžioji</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dalis</a:t>
            </a:r>
            <a:r>
              <a:rPr lang="en-US" sz="2400" dirty="0">
                <a:latin typeface="Times New Roman"/>
                <a:cs typeface="Times New Roman"/>
              </a:rPr>
              <a:t>- </a:t>
            </a:r>
            <a:r>
              <a:rPr lang="en-US" sz="2400" b="1" dirty="0">
                <a:latin typeface="Times New Roman"/>
                <a:cs typeface="Times New Roman"/>
              </a:rPr>
              <a:t>44%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yra</a:t>
            </a:r>
            <a:r>
              <a:rPr lang="en-US" sz="2400" dirty="0">
                <a:latin typeface="Times New Roman"/>
                <a:cs typeface="Times New Roman"/>
              </a:rPr>
              <a:t> </a:t>
            </a:r>
            <a:r>
              <a:rPr lang="en-US" sz="2400" dirty="0" err="1">
                <a:latin typeface="Times New Roman"/>
                <a:cs typeface="Times New Roman"/>
              </a:rPr>
              <a:t>skatinami</a:t>
            </a:r>
            <a:r>
              <a:rPr lang="en-US" sz="2400" dirty="0">
                <a:latin typeface="Times New Roman"/>
                <a:cs typeface="Times New Roman"/>
              </a:rPr>
              <a:t> </a:t>
            </a:r>
            <a:r>
              <a:rPr lang="en-US" sz="2400" dirty="0" err="1">
                <a:latin typeface="Times New Roman"/>
                <a:cs typeface="Times New Roman"/>
              </a:rPr>
              <a:t>aktyviai</a:t>
            </a:r>
            <a:r>
              <a:rPr lang="en-US" sz="2400" dirty="0">
                <a:latin typeface="Times New Roman"/>
                <a:cs typeface="Times New Roman"/>
              </a:rPr>
              <a:t> </a:t>
            </a:r>
            <a:r>
              <a:rPr lang="en-US" sz="2400" dirty="0" err="1">
                <a:latin typeface="Times New Roman"/>
                <a:cs typeface="Times New Roman"/>
              </a:rPr>
              <a:t>dalyvauti</a:t>
            </a:r>
            <a:r>
              <a:rPr lang="en-US" sz="2400" dirty="0">
                <a:latin typeface="Times New Roman"/>
                <a:cs typeface="Times New Roman"/>
              </a:rPr>
              <a:t> </a:t>
            </a:r>
            <a:r>
              <a:rPr lang="en-US" sz="2400" dirty="0" err="1">
                <a:latin typeface="Times New Roman"/>
                <a:cs typeface="Times New Roman"/>
              </a:rPr>
              <a:t>pamokoje</a:t>
            </a:r>
            <a:r>
              <a:rPr lang="en-US" sz="2400" dirty="0">
                <a:latin typeface="Times New Roman"/>
                <a:cs typeface="Times New Roman"/>
              </a:rPr>
              <a:t> </a:t>
            </a:r>
            <a:r>
              <a:rPr lang="en-US" sz="2400" dirty="0" err="1">
                <a:latin typeface="Times New Roman"/>
                <a:cs typeface="Times New Roman"/>
              </a:rPr>
              <a:t>atliekant</a:t>
            </a:r>
            <a:r>
              <a:rPr lang="en-US" sz="2400" dirty="0">
                <a:latin typeface="Times New Roman"/>
                <a:cs typeface="Times New Roman"/>
              </a:rPr>
              <a:t> </a:t>
            </a:r>
            <a:r>
              <a:rPr lang="en-US" sz="2400" dirty="0" err="1">
                <a:latin typeface="Times New Roman"/>
                <a:cs typeface="Times New Roman"/>
              </a:rPr>
              <a:t>kūrybiškas</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interaktyvias</a:t>
            </a:r>
            <a:r>
              <a:rPr lang="en-US" sz="2400" dirty="0">
                <a:latin typeface="Times New Roman"/>
                <a:cs typeface="Times New Roman"/>
              </a:rPr>
              <a:t> </a:t>
            </a:r>
            <a:r>
              <a:rPr lang="en-US" sz="2400" dirty="0" err="1">
                <a:latin typeface="Times New Roman"/>
                <a:cs typeface="Times New Roman"/>
              </a:rPr>
              <a:t>veiklas</a:t>
            </a:r>
            <a:r>
              <a:rPr lang="en-US" sz="2400" dirty="0">
                <a:latin typeface="Times New Roman"/>
                <a:cs typeface="Times New Roman"/>
              </a:rPr>
              <a:t>.  </a:t>
            </a:r>
            <a:r>
              <a:rPr lang="en-US" sz="2400" b="1" dirty="0">
                <a:latin typeface="Times New Roman"/>
                <a:cs typeface="Times New Roman"/>
              </a:rPr>
              <a:t>30% </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b="1" dirty="0">
                <a:latin typeface="Times New Roman"/>
                <a:cs typeface="Times New Roman"/>
              </a:rPr>
              <a:t>21%-</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a:latin typeface="Times New Roman"/>
                <a:cs typeface="Times New Roman"/>
              </a:rPr>
              <a:t>5%</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a:t>
            </a:r>
          </a:p>
        </p:txBody>
      </p:sp>
    </p:spTree>
    <p:extLst>
      <p:ext uri="{BB962C8B-B14F-4D97-AF65-F5344CB8AC3E}">
        <p14:creationId xmlns:p14="http://schemas.microsoft.com/office/powerpoint/2010/main" val="810721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26627583"/>
              </p:ext>
            </p:extLst>
          </p:nvPr>
        </p:nvGraphicFramePr>
        <p:xfrm>
          <a:off x="115460" y="1946276"/>
          <a:ext cx="8791435" cy="254049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107576"/>
            <a:ext cx="9143999" cy="1690431"/>
          </a:xfrm>
        </p:spPr>
        <p:txBody>
          <a:bodyPr/>
          <a:lstStyle/>
          <a:p>
            <a:pPr algn="just"/>
            <a:r>
              <a:rPr lang="en-US" sz="3200" dirty="0">
                <a:latin typeface="Times New Roman"/>
                <a:cs typeface="Times New Roman"/>
              </a:rPr>
              <a:t>9. </a:t>
            </a:r>
            <a:r>
              <a:rPr lang="en-US" sz="2800" dirty="0">
                <a:latin typeface="Times New Roman"/>
                <a:cs typeface="Times New Roman"/>
              </a:rPr>
              <a:t>Mano </a:t>
            </a:r>
            <a:r>
              <a:rPr lang="en-US" sz="2800" dirty="0" err="1">
                <a:latin typeface="Times New Roman"/>
                <a:cs typeface="Times New Roman"/>
              </a:rPr>
              <a:t>atlikti</a:t>
            </a:r>
            <a:r>
              <a:rPr lang="en-US" sz="2800" dirty="0">
                <a:latin typeface="Times New Roman"/>
                <a:cs typeface="Times New Roman"/>
              </a:rPr>
              <a:t> </a:t>
            </a:r>
            <a:r>
              <a:rPr lang="en-US" sz="2800" dirty="0" err="1">
                <a:latin typeface="Times New Roman"/>
                <a:cs typeface="Times New Roman"/>
              </a:rPr>
              <a:t>darbai</a:t>
            </a:r>
            <a:r>
              <a:rPr lang="en-US" sz="2800" dirty="0">
                <a:latin typeface="Times New Roman"/>
                <a:cs typeface="Times New Roman"/>
              </a:rPr>
              <a:t> (</a:t>
            </a:r>
            <a:r>
              <a:rPr lang="en-US" sz="2800" dirty="0" err="1">
                <a:latin typeface="Times New Roman"/>
                <a:cs typeface="Times New Roman"/>
              </a:rPr>
              <a:t>rašiniai</a:t>
            </a:r>
            <a:r>
              <a:rPr lang="en-US" sz="2800" dirty="0">
                <a:latin typeface="Times New Roman"/>
                <a:cs typeface="Times New Roman"/>
              </a:rPr>
              <a:t>, </a:t>
            </a:r>
            <a:r>
              <a:rPr lang="en-US" sz="2800" dirty="0" err="1">
                <a:latin typeface="Times New Roman"/>
                <a:cs typeface="Times New Roman"/>
              </a:rPr>
              <a:t>projektai</a:t>
            </a:r>
            <a:r>
              <a:rPr lang="en-US" sz="2800" dirty="0">
                <a:latin typeface="Times New Roman"/>
                <a:cs typeface="Times New Roman"/>
              </a:rPr>
              <a:t>, </a:t>
            </a:r>
            <a:r>
              <a:rPr lang="en-US" sz="2800" dirty="0" err="1">
                <a:latin typeface="Times New Roman"/>
                <a:cs typeface="Times New Roman"/>
              </a:rPr>
              <a:t>kūrybiniai</a:t>
            </a:r>
            <a:r>
              <a:rPr lang="en-US" sz="2800" dirty="0">
                <a:latin typeface="Times New Roman"/>
                <a:cs typeface="Times New Roman"/>
              </a:rPr>
              <a:t> </a:t>
            </a:r>
            <a:r>
              <a:rPr lang="en-US" sz="2800" dirty="0" err="1">
                <a:latin typeface="Times New Roman"/>
                <a:cs typeface="Times New Roman"/>
              </a:rPr>
              <a:t>darbai</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pan) </a:t>
            </a:r>
            <a:r>
              <a:rPr lang="en-US" sz="2800" dirty="0" err="1">
                <a:latin typeface="Times New Roman"/>
                <a:cs typeface="Times New Roman"/>
              </a:rPr>
              <a:t>demonstruojami</a:t>
            </a:r>
            <a:r>
              <a:rPr lang="en-US" sz="2800" dirty="0">
                <a:latin typeface="Times New Roman"/>
                <a:cs typeface="Times New Roman"/>
              </a:rPr>
              <a:t> </a:t>
            </a:r>
            <a:r>
              <a:rPr lang="en-US" sz="2800" dirty="0" err="1">
                <a:latin typeface="Times New Roman"/>
                <a:cs typeface="Times New Roman"/>
              </a:rPr>
              <a:t>klasei</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a:t>
            </a:r>
            <a:r>
              <a:rPr lang="en-US" sz="2800" dirty="0" err="1">
                <a:latin typeface="Times New Roman"/>
                <a:cs typeface="Times New Roman"/>
              </a:rPr>
              <a:t>mokyklos</a:t>
            </a:r>
            <a:r>
              <a:rPr lang="en-US" sz="2800" dirty="0">
                <a:latin typeface="Times New Roman"/>
                <a:cs typeface="Times New Roman"/>
              </a:rPr>
              <a:t> </a:t>
            </a:r>
            <a:r>
              <a:rPr lang="en-US" sz="2800" dirty="0" err="1">
                <a:latin typeface="Times New Roman"/>
                <a:cs typeface="Times New Roman"/>
              </a:rPr>
              <a:t>bendruomenei</a:t>
            </a:r>
            <a:r>
              <a:rPr lang="en-US" sz="2800" dirty="0">
                <a:latin typeface="Times New Roman"/>
                <a:cs typeface="Times New Roman"/>
              </a:rPr>
              <a:t>, per </a:t>
            </a:r>
            <a:r>
              <a:rPr lang="en-US" sz="2800" dirty="0" err="1">
                <a:latin typeface="Times New Roman"/>
                <a:cs typeface="Times New Roman"/>
              </a:rPr>
              <a:t>pristatymą</a:t>
            </a:r>
            <a:r>
              <a:rPr lang="en-US" sz="2800" dirty="0">
                <a:latin typeface="Times New Roman"/>
                <a:cs typeface="Times New Roman"/>
              </a:rPr>
              <a:t> </a:t>
            </a:r>
            <a:r>
              <a:rPr lang="en-US" sz="2800" dirty="0" err="1">
                <a:latin typeface="Times New Roman"/>
                <a:cs typeface="Times New Roman"/>
              </a:rPr>
              <a:t>žodžiu</a:t>
            </a:r>
            <a:r>
              <a:rPr lang="en-US" sz="2800" dirty="0">
                <a:latin typeface="Times New Roman"/>
                <a:cs typeface="Times New Roman"/>
              </a:rPr>
              <a:t>, </a:t>
            </a:r>
            <a:r>
              <a:rPr lang="en-US" sz="2800" dirty="0" err="1">
                <a:latin typeface="Times New Roman"/>
                <a:cs typeface="Times New Roman"/>
              </a:rPr>
              <a:t>eksponavimą</a:t>
            </a:r>
            <a:r>
              <a:rPr lang="en-US" sz="2800" dirty="0">
                <a:latin typeface="Times New Roman"/>
                <a:cs typeface="Times New Roman"/>
              </a:rPr>
              <a:t> </a:t>
            </a:r>
            <a:r>
              <a:rPr lang="en-US" sz="2800" dirty="0" err="1">
                <a:latin typeface="Times New Roman"/>
                <a:cs typeface="Times New Roman"/>
              </a:rPr>
              <a:t>progimnazijos</a:t>
            </a:r>
            <a:r>
              <a:rPr lang="en-US" sz="2800" dirty="0">
                <a:latin typeface="Times New Roman"/>
                <a:cs typeface="Times New Roman"/>
              </a:rPr>
              <a:t> </a:t>
            </a:r>
            <a:r>
              <a:rPr lang="en-US" sz="2800" dirty="0" err="1">
                <a:latin typeface="Times New Roman"/>
                <a:cs typeface="Times New Roman"/>
              </a:rPr>
              <a:t>erdvėse</a:t>
            </a:r>
            <a:r>
              <a:rPr lang="en-US" sz="2800" dirty="0">
                <a:latin typeface="Times New Roman"/>
                <a:cs typeface="Times New Roman"/>
              </a:rPr>
              <a:t> (</a:t>
            </a:r>
            <a:r>
              <a:rPr lang="en-US" sz="2800" dirty="0" err="1">
                <a:latin typeface="Times New Roman"/>
                <a:cs typeface="Times New Roman"/>
              </a:rPr>
              <a:t>stendus</a:t>
            </a:r>
            <a:r>
              <a:rPr lang="en-US" sz="2800" dirty="0">
                <a:latin typeface="Times New Roman"/>
                <a:cs typeface="Times New Roman"/>
              </a:rPr>
              <a:t>, </a:t>
            </a:r>
            <a:r>
              <a:rPr lang="en-US" sz="2800" dirty="0" err="1">
                <a:latin typeface="Times New Roman"/>
                <a:cs typeface="Times New Roman"/>
              </a:rPr>
              <a:t>parodas</a:t>
            </a:r>
            <a:r>
              <a:rPr lang="en-US" sz="2800" dirty="0">
                <a:latin typeface="Times New Roman"/>
                <a:cs typeface="Times New Roman"/>
              </a:rPr>
              <a:t>) </a:t>
            </a:r>
            <a:r>
              <a:rPr lang="en-US" sz="2800" dirty="0" err="1">
                <a:latin typeface="Times New Roman"/>
                <a:cs typeface="Times New Roman"/>
              </a:rPr>
              <a:t>arba</a:t>
            </a:r>
            <a:r>
              <a:rPr lang="en-US" sz="2800" dirty="0">
                <a:latin typeface="Times New Roman"/>
                <a:cs typeface="Times New Roman"/>
              </a:rPr>
              <a:t> </a:t>
            </a:r>
            <a:r>
              <a:rPr lang="en-US" sz="2800" dirty="0" err="1">
                <a:latin typeface="Times New Roman"/>
                <a:cs typeface="Times New Roman"/>
              </a:rPr>
              <a:t>demonstruojamos</a:t>
            </a:r>
            <a:r>
              <a:rPr lang="en-US" sz="2800" dirty="0">
                <a:latin typeface="Times New Roman"/>
                <a:cs typeface="Times New Roman"/>
              </a:rPr>
              <a:t> </a:t>
            </a:r>
            <a:r>
              <a:rPr lang="en-US" sz="2800" dirty="0" err="1">
                <a:latin typeface="Times New Roman"/>
                <a:cs typeface="Times New Roman"/>
              </a:rPr>
              <a:t>renginiuose</a:t>
            </a:r>
            <a:r>
              <a:rPr lang="en-US" sz="2800" dirty="0">
                <a:latin typeface="Times New Roman"/>
                <a:cs typeface="Times New Roman"/>
              </a:rPr>
              <a:t>. </a:t>
            </a:r>
          </a:p>
        </p:txBody>
      </p:sp>
      <p:sp>
        <p:nvSpPr>
          <p:cNvPr id="5" name="TextBox 4"/>
          <p:cNvSpPr txBox="1"/>
          <p:nvPr/>
        </p:nvSpPr>
        <p:spPr>
          <a:xfrm>
            <a:off x="115460" y="4602242"/>
            <a:ext cx="9028539" cy="2308324"/>
          </a:xfrm>
          <a:prstGeom prst="rect">
            <a:avLst/>
          </a:prstGeom>
          <a:noFill/>
        </p:spPr>
        <p:txBody>
          <a:bodyPr wrap="square" rtlCol="0">
            <a:spAutoFit/>
          </a:bodyPr>
          <a:lstStyle/>
          <a:p>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- 41%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jų</a:t>
            </a:r>
            <a:r>
              <a:rPr lang="en-US" sz="2400" dirty="0">
                <a:latin typeface="Times New Roman"/>
                <a:cs typeface="Times New Roman"/>
              </a:rPr>
              <a:t> </a:t>
            </a:r>
            <a:r>
              <a:rPr lang="en-US" sz="2400" dirty="0" err="1">
                <a:latin typeface="Times New Roman"/>
                <a:cs typeface="Times New Roman"/>
              </a:rPr>
              <a:t>atlikti</a:t>
            </a:r>
            <a:r>
              <a:rPr lang="en-US" sz="2400" dirty="0">
                <a:latin typeface="Times New Roman"/>
                <a:cs typeface="Times New Roman"/>
              </a:rPr>
              <a:t> </a:t>
            </a:r>
            <a:r>
              <a:rPr lang="en-US" sz="2400" dirty="0" err="1">
                <a:latin typeface="Times New Roman"/>
                <a:cs typeface="Times New Roman"/>
              </a:rPr>
              <a:t>darbai</a:t>
            </a:r>
            <a:r>
              <a:rPr lang="en-US" sz="2400" dirty="0">
                <a:latin typeface="Times New Roman"/>
                <a:cs typeface="Times New Roman"/>
              </a:rPr>
              <a:t> </a:t>
            </a:r>
            <a:r>
              <a:rPr lang="en-US" sz="2400" dirty="0" err="1">
                <a:latin typeface="Times New Roman"/>
                <a:cs typeface="Times New Roman"/>
              </a:rPr>
              <a:t>demonstruojami</a:t>
            </a:r>
            <a:r>
              <a:rPr lang="en-US" sz="2400" dirty="0">
                <a:latin typeface="Times New Roman"/>
                <a:cs typeface="Times New Roman"/>
              </a:rPr>
              <a:t> </a:t>
            </a:r>
            <a:r>
              <a:rPr lang="en-US" sz="2400" dirty="0" err="1">
                <a:latin typeface="Times New Roman"/>
                <a:cs typeface="Times New Roman"/>
              </a:rPr>
              <a:t>klasei</a:t>
            </a:r>
            <a:r>
              <a:rPr lang="en-US" sz="2400" dirty="0">
                <a:latin typeface="Times New Roman"/>
                <a:cs typeface="Times New Roman"/>
              </a:rPr>
              <a:t> </a:t>
            </a:r>
            <a:r>
              <a:rPr lang="en-US" sz="2400" dirty="0" err="1">
                <a:latin typeface="Times New Roman"/>
                <a:cs typeface="Times New Roman"/>
              </a:rPr>
              <a:t>ar</a:t>
            </a:r>
            <a:r>
              <a:rPr lang="en-US" sz="2400" dirty="0">
                <a:latin typeface="Times New Roman"/>
                <a:cs typeface="Times New Roman"/>
              </a:rPr>
              <a:t> </a:t>
            </a:r>
            <a:r>
              <a:rPr lang="en-US" sz="2400" dirty="0" err="1">
                <a:latin typeface="Times New Roman"/>
                <a:cs typeface="Times New Roman"/>
              </a:rPr>
              <a:t>mokyklos</a:t>
            </a:r>
            <a:r>
              <a:rPr lang="en-US" sz="2400" dirty="0">
                <a:latin typeface="Times New Roman"/>
                <a:cs typeface="Times New Roman"/>
              </a:rPr>
              <a:t> </a:t>
            </a:r>
            <a:r>
              <a:rPr lang="en-US" sz="2400" dirty="0" err="1">
                <a:latin typeface="Times New Roman"/>
                <a:cs typeface="Times New Roman"/>
              </a:rPr>
              <a:t>bendruomenei</a:t>
            </a:r>
            <a:r>
              <a:rPr lang="en-US" sz="2400" dirty="0">
                <a:latin typeface="Times New Roman"/>
                <a:cs typeface="Times New Roman"/>
              </a:rPr>
              <a:t>, per </a:t>
            </a:r>
            <a:r>
              <a:rPr lang="en-US" sz="2400" dirty="0" err="1">
                <a:latin typeface="Times New Roman"/>
                <a:cs typeface="Times New Roman"/>
              </a:rPr>
              <a:t>pristatymą</a:t>
            </a:r>
            <a:r>
              <a:rPr lang="en-US" sz="2400" dirty="0">
                <a:latin typeface="Times New Roman"/>
                <a:cs typeface="Times New Roman"/>
              </a:rPr>
              <a:t> </a:t>
            </a:r>
            <a:r>
              <a:rPr lang="en-US" sz="2400" dirty="0" err="1">
                <a:latin typeface="Times New Roman"/>
                <a:cs typeface="Times New Roman"/>
              </a:rPr>
              <a:t>žodžiu</a:t>
            </a:r>
            <a:r>
              <a:rPr lang="en-US" sz="2400" dirty="0">
                <a:latin typeface="Times New Roman"/>
                <a:cs typeface="Times New Roman"/>
              </a:rPr>
              <a:t>, </a:t>
            </a:r>
            <a:r>
              <a:rPr lang="en-US" sz="2400" dirty="0" err="1">
                <a:latin typeface="Times New Roman"/>
                <a:cs typeface="Times New Roman"/>
              </a:rPr>
              <a:t>eksponavimą</a:t>
            </a:r>
            <a:r>
              <a:rPr lang="en-US" sz="2400" dirty="0">
                <a:latin typeface="Times New Roman"/>
                <a:cs typeface="Times New Roman"/>
              </a:rPr>
              <a:t> </a:t>
            </a:r>
            <a:r>
              <a:rPr lang="en-US" sz="2400" dirty="0" err="1">
                <a:latin typeface="Times New Roman"/>
                <a:cs typeface="Times New Roman"/>
              </a:rPr>
              <a:t>progimnazijos</a:t>
            </a:r>
            <a:r>
              <a:rPr lang="en-US" sz="2400" dirty="0">
                <a:latin typeface="Times New Roman"/>
                <a:cs typeface="Times New Roman"/>
              </a:rPr>
              <a:t> </a:t>
            </a:r>
            <a:r>
              <a:rPr lang="en-US" sz="2400" dirty="0" err="1">
                <a:latin typeface="Times New Roman"/>
                <a:cs typeface="Times New Roman"/>
              </a:rPr>
              <a:t>erdvėse</a:t>
            </a:r>
            <a:r>
              <a:rPr lang="en-US" sz="2400" dirty="0">
                <a:latin typeface="Times New Roman"/>
                <a:cs typeface="Times New Roman"/>
              </a:rPr>
              <a:t> (</a:t>
            </a:r>
            <a:r>
              <a:rPr lang="en-US" sz="2400" dirty="0" err="1">
                <a:latin typeface="Times New Roman"/>
                <a:cs typeface="Times New Roman"/>
              </a:rPr>
              <a:t>stendus</a:t>
            </a:r>
            <a:r>
              <a:rPr lang="en-US" sz="2400" dirty="0">
                <a:latin typeface="Times New Roman"/>
                <a:cs typeface="Times New Roman"/>
              </a:rPr>
              <a:t>, </a:t>
            </a:r>
            <a:r>
              <a:rPr lang="en-US" sz="2400" dirty="0" err="1">
                <a:latin typeface="Times New Roman"/>
                <a:cs typeface="Times New Roman"/>
              </a:rPr>
              <a:t>parodas</a:t>
            </a:r>
            <a:r>
              <a:rPr lang="en-US" sz="2400" dirty="0">
                <a:latin typeface="Times New Roman"/>
                <a:cs typeface="Times New Roman"/>
              </a:rPr>
              <a:t>) </a:t>
            </a:r>
            <a:r>
              <a:rPr lang="en-US" sz="2400" dirty="0" err="1">
                <a:latin typeface="Times New Roman"/>
                <a:cs typeface="Times New Roman"/>
              </a:rPr>
              <a:t>arba</a:t>
            </a:r>
            <a:r>
              <a:rPr lang="en-US" sz="2400" dirty="0">
                <a:latin typeface="Times New Roman"/>
                <a:cs typeface="Times New Roman"/>
              </a:rPr>
              <a:t> </a:t>
            </a:r>
            <a:r>
              <a:rPr lang="en-US" sz="2400" dirty="0" err="1">
                <a:latin typeface="Times New Roman"/>
                <a:cs typeface="Times New Roman"/>
              </a:rPr>
              <a:t>demostruojamos</a:t>
            </a:r>
            <a:r>
              <a:rPr lang="en-US" sz="2400" dirty="0">
                <a:latin typeface="Times New Roman"/>
                <a:cs typeface="Times New Roman"/>
              </a:rPr>
              <a:t> </a:t>
            </a:r>
            <a:r>
              <a:rPr lang="en-US" sz="2400" dirty="0" err="1">
                <a:latin typeface="Times New Roman"/>
                <a:cs typeface="Times New Roman"/>
              </a:rPr>
              <a:t>renginiuose</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sutiko</a:t>
            </a:r>
            <a:r>
              <a:rPr lang="en-US" sz="2400" dirty="0">
                <a:latin typeface="Times New Roman"/>
                <a:cs typeface="Times New Roman"/>
              </a:rPr>
              <a:t>- 24%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- 18%.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- 17% </a:t>
            </a:r>
            <a:r>
              <a:rPr lang="en-US" sz="2400" dirty="0" err="1">
                <a:latin typeface="Times New Roman"/>
                <a:cs typeface="Times New Roman"/>
              </a:rPr>
              <a:t>apklaustųjų</a:t>
            </a:r>
            <a:r>
              <a:rPr lang="en-US" sz="2400" dirty="0">
                <a:latin typeface="Times New Roman"/>
                <a:cs typeface="Times New Roman"/>
              </a:rPr>
              <a:t>.</a:t>
            </a:r>
          </a:p>
        </p:txBody>
      </p:sp>
    </p:spTree>
    <p:extLst>
      <p:ext uri="{BB962C8B-B14F-4D97-AF65-F5344CB8AC3E}">
        <p14:creationId xmlns:p14="http://schemas.microsoft.com/office/powerpoint/2010/main" val="2184348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86788"/>
            <a:ext cx="9143999" cy="5571211"/>
          </a:xfrm>
        </p:spPr>
        <p:txBody>
          <a:bodyPr/>
          <a:lstStyle/>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56%</a:t>
            </a:r>
            <a:r>
              <a:rPr lang="en-US" dirty="0">
                <a:latin typeface="Times New Roman"/>
                <a:cs typeface="Times New Roman"/>
              </a:rPr>
              <a:t> </a:t>
            </a:r>
            <a:r>
              <a:rPr lang="en-US" dirty="0" err="1">
                <a:latin typeface="Times New Roman"/>
                <a:cs typeface="Times New Roman"/>
              </a:rPr>
              <a:t>savo</a:t>
            </a:r>
            <a:r>
              <a:rPr lang="en-US" dirty="0">
                <a:latin typeface="Times New Roman"/>
                <a:cs typeface="Times New Roman"/>
              </a:rPr>
              <a:t> </a:t>
            </a:r>
            <a:r>
              <a:rPr lang="en-US" dirty="0" err="1">
                <a:latin typeface="Times New Roman"/>
                <a:cs typeface="Times New Roman"/>
              </a:rPr>
              <a:t>atsakymuose</a:t>
            </a:r>
            <a:r>
              <a:rPr lang="en-US" dirty="0">
                <a:latin typeface="Times New Roman"/>
                <a:cs typeface="Times New Roman"/>
              </a:rPr>
              <a:t> </a:t>
            </a:r>
            <a:r>
              <a:rPr lang="en-US" dirty="0" err="1">
                <a:latin typeface="Times New Roman"/>
                <a:cs typeface="Times New Roman"/>
              </a:rPr>
              <a:t>nurodo</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jiems</a:t>
            </a:r>
            <a:r>
              <a:rPr lang="en-US" dirty="0">
                <a:latin typeface="Times New Roman"/>
                <a:cs typeface="Times New Roman"/>
              </a:rPr>
              <a:t> </a:t>
            </a:r>
            <a:r>
              <a:rPr lang="en-US" dirty="0" err="1">
                <a:latin typeface="Times New Roman"/>
                <a:cs typeface="Times New Roman"/>
              </a:rPr>
              <a:t>lengva</a:t>
            </a:r>
            <a:r>
              <a:rPr lang="en-US" dirty="0">
                <a:latin typeface="Times New Roman"/>
                <a:cs typeface="Times New Roman"/>
              </a:rPr>
              <a:t> </a:t>
            </a:r>
            <a:r>
              <a:rPr lang="en-US" dirty="0" err="1">
                <a:latin typeface="Times New Roman"/>
                <a:cs typeface="Times New Roman"/>
              </a:rPr>
              <a:t>gauti</a:t>
            </a:r>
            <a:r>
              <a:rPr lang="en-US" dirty="0">
                <a:latin typeface="Times New Roman"/>
                <a:cs typeface="Times New Roman"/>
              </a:rPr>
              <a:t> </a:t>
            </a:r>
            <a:r>
              <a:rPr lang="en-US" dirty="0" err="1">
                <a:latin typeface="Times New Roman"/>
                <a:cs typeface="Times New Roman"/>
              </a:rPr>
              <a:t>priemonės</a:t>
            </a:r>
            <a:r>
              <a:rPr lang="en-US" dirty="0">
                <a:latin typeface="Times New Roman"/>
                <a:cs typeface="Times New Roman"/>
              </a:rPr>
              <a:t>, </a:t>
            </a:r>
            <a:r>
              <a:rPr lang="en-US" dirty="0" err="1">
                <a:latin typeface="Times New Roman"/>
                <a:cs typeface="Times New Roman"/>
              </a:rPr>
              <a:t>kurių</a:t>
            </a:r>
            <a:r>
              <a:rPr lang="en-US" dirty="0">
                <a:latin typeface="Times New Roman"/>
                <a:cs typeface="Times New Roman"/>
              </a:rPr>
              <a:t> </a:t>
            </a:r>
            <a:r>
              <a:rPr lang="en-US" dirty="0" err="1">
                <a:latin typeface="Times New Roman"/>
                <a:cs typeface="Times New Roman"/>
              </a:rPr>
              <a:t>reikia</a:t>
            </a:r>
            <a:r>
              <a:rPr lang="en-US" dirty="0">
                <a:latin typeface="Times New Roman"/>
                <a:cs typeface="Times New Roman"/>
              </a:rPr>
              <a:t> </a:t>
            </a:r>
            <a:r>
              <a:rPr lang="en-US" dirty="0" err="1">
                <a:latin typeface="Times New Roman"/>
                <a:cs typeface="Times New Roman"/>
              </a:rPr>
              <a:t>mokantis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40%</a:t>
            </a:r>
            <a:r>
              <a:rPr lang="en-US" dirty="0">
                <a:latin typeface="Times New Roman"/>
                <a:cs typeface="Times New Roman"/>
              </a:rPr>
              <a:t>-</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techninė</a:t>
            </a:r>
            <a:r>
              <a:rPr lang="en-US" dirty="0">
                <a:latin typeface="Times New Roman"/>
                <a:cs typeface="Times New Roman"/>
              </a:rPr>
              <a:t> </a:t>
            </a:r>
            <a:r>
              <a:rPr lang="en-US" dirty="0" err="1">
                <a:latin typeface="Times New Roman"/>
                <a:cs typeface="Times New Roman"/>
              </a:rPr>
              <a:t>įranga</a:t>
            </a:r>
            <a:r>
              <a:rPr lang="en-US" dirty="0">
                <a:latin typeface="Times New Roman"/>
                <a:cs typeface="Times New Roman"/>
              </a:rPr>
              <a:t> </a:t>
            </a:r>
            <a:r>
              <a:rPr lang="en-US" dirty="0" err="1">
                <a:latin typeface="Times New Roman"/>
                <a:cs typeface="Times New Roman"/>
              </a:rPr>
              <a:t>klasėje</a:t>
            </a:r>
            <a:r>
              <a:rPr lang="en-US" dirty="0">
                <a:latin typeface="Times New Roman"/>
                <a:cs typeface="Times New Roman"/>
              </a:rPr>
              <a:t> </a:t>
            </a:r>
            <a:r>
              <a:rPr lang="en-US" dirty="0" err="1">
                <a:latin typeface="Times New Roman"/>
                <a:cs typeface="Times New Roman"/>
              </a:rPr>
              <a:t>dažniausiai</a:t>
            </a:r>
            <a:r>
              <a:rPr lang="en-US" dirty="0">
                <a:latin typeface="Times New Roman"/>
                <a:cs typeface="Times New Roman"/>
              </a:rPr>
              <a:t> </a:t>
            </a:r>
            <a:r>
              <a:rPr lang="en-US" dirty="0" err="1">
                <a:latin typeface="Times New Roman"/>
                <a:cs typeface="Times New Roman"/>
              </a:rPr>
              <a:t>veikia</a:t>
            </a:r>
            <a:r>
              <a:rPr lang="en-US" dirty="0">
                <a:latin typeface="Times New Roman"/>
                <a:cs typeface="Times New Roman"/>
              </a:rPr>
              <a:t> </a:t>
            </a:r>
            <a:r>
              <a:rPr lang="en-US" dirty="0" err="1">
                <a:latin typeface="Times New Roman"/>
                <a:cs typeface="Times New Roman"/>
              </a:rPr>
              <a:t>tinkamai</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45%</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geba</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 </a:t>
            </a:r>
            <a:r>
              <a:rPr lang="en-US" dirty="0" err="1">
                <a:latin typeface="Times New Roman"/>
                <a:cs typeface="Times New Roman"/>
              </a:rPr>
              <a:t>pasinaudoti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a:t>
            </a:r>
            <a:r>
              <a:rPr lang="en-US" b="1" dirty="0">
                <a:latin typeface="Times New Roman"/>
                <a:cs typeface="Times New Roman"/>
              </a:rPr>
              <a:t>46%</a:t>
            </a:r>
            <a:r>
              <a:rPr lang="en-US" dirty="0">
                <a:latin typeface="Times New Roman"/>
                <a:cs typeface="Times New Roman"/>
              </a:rPr>
              <a:t>-</a:t>
            </a:r>
            <a:r>
              <a:rPr lang="en-US" dirty="0" err="1">
                <a:latin typeface="Times New Roman"/>
                <a:cs typeface="Times New Roman"/>
              </a:rPr>
              <a:t>visiškai</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turi</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 </a:t>
            </a:r>
            <a:r>
              <a:rPr lang="en-US" dirty="0" err="1">
                <a:latin typeface="Times New Roman"/>
                <a:cs typeface="Times New Roman"/>
              </a:rPr>
              <a:t>ugdymo</a:t>
            </a:r>
            <a:r>
              <a:rPr lang="en-US" dirty="0">
                <a:latin typeface="Times New Roman"/>
                <a:cs typeface="Times New Roman"/>
              </a:rPr>
              <a:t> </a:t>
            </a:r>
            <a:r>
              <a:rPr lang="en-US" dirty="0" err="1">
                <a:latin typeface="Times New Roman"/>
                <a:cs typeface="Times New Roman"/>
              </a:rPr>
              <a:t>įstaigos</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43%</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fizinė</a:t>
            </a:r>
            <a:r>
              <a:rPr lang="en-US" dirty="0">
                <a:latin typeface="Times New Roman"/>
                <a:cs typeface="Times New Roman"/>
              </a:rPr>
              <a:t> </a:t>
            </a:r>
            <a:r>
              <a:rPr lang="en-US" dirty="0" err="1">
                <a:latin typeface="Times New Roman"/>
                <a:cs typeface="Times New Roman"/>
              </a:rPr>
              <a:t>aplinka</a:t>
            </a:r>
            <a:r>
              <a:rPr lang="en-US" dirty="0">
                <a:latin typeface="Times New Roman"/>
                <a:cs typeface="Times New Roman"/>
              </a:rPr>
              <a:t> </a:t>
            </a:r>
            <a:r>
              <a:rPr lang="en-US" dirty="0" err="1">
                <a:latin typeface="Times New Roman"/>
                <a:cs typeface="Times New Roman"/>
              </a:rPr>
              <a:t>pritaikyta</a:t>
            </a:r>
            <a:r>
              <a:rPr lang="en-US" dirty="0">
                <a:latin typeface="Times New Roman"/>
                <a:cs typeface="Times New Roman"/>
              </a:rPr>
              <a:t> </a:t>
            </a:r>
            <a:r>
              <a:rPr lang="en-US" dirty="0" err="1">
                <a:latin typeface="Times New Roman"/>
                <a:cs typeface="Times New Roman"/>
              </a:rPr>
              <a:t>įvairiems</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poreikiams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gebėjimams</a:t>
            </a:r>
            <a:r>
              <a:rPr lang="en-US" dirty="0">
                <a:latin typeface="Times New Roman"/>
                <a:cs typeface="Times New Roman"/>
              </a:rPr>
              <a:t>.</a:t>
            </a:r>
          </a:p>
          <a:p>
            <a:endParaRPr lang="en-US" dirty="0">
              <a:latin typeface="Times New Roman"/>
              <a:cs typeface="Times New Roman"/>
            </a:endParaRPr>
          </a:p>
        </p:txBody>
      </p:sp>
      <p:sp>
        <p:nvSpPr>
          <p:cNvPr id="2" name="Title 1"/>
          <p:cNvSpPr>
            <a:spLocks noGrp="1"/>
          </p:cNvSpPr>
          <p:nvPr>
            <p:ph type="title"/>
          </p:nvPr>
        </p:nvSpPr>
        <p:spPr>
          <a:xfrm>
            <a:off x="549275" y="107576"/>
            <a:ext cx="8042276" cy="1045521"/>
          </a:xfrm>
        </p:spPr>
        <p:txBody>
          <a:bodyPr/>
          <a:lstStyle/>
          <a:p>
            <a:r>
              <a:rPr lang="en-US" sz="4400" dirty="0" err="1">
                <a:latin typeface="Times New Roman"/>
                <a:cs typeface="Times New Roman"/>
              </a:rPr>
              <a:t>Bendros</a:t>
            </a:r>
            <a:r>
              <a:rPr lang="en-US" sz="4400" dirty="0">
                <a:latin typeface="Times New Roman"/>
                <a:cs typeface="Times New Roman"/>
              </a:rPr>
              <a:t> </a:t>
            </a:r>
            <a:r>
              <a:rPr lang="en-US" sz="4400" dirty="0" err="1">
                <a:latin typeface="Times New Roman"/>
                <a:cs typeface="Times New Roman"/>
              </a:rPr>
              <a:t>išvados</a:t>
            </a:r>
            <a:endParaRPr lang="en-US" sz="4400" dirty="0">
              <a:latin typeface="Times New Roman"/>
              <a:cs typeface="Times New Roman"/>
            </a:endParaRPr>
          </a:p>
        </p:txBody>
      </p:sp>
    </p:spTree>
    <p:extLst>
      <p:ext uri="{BB962C8B-B14F-4D97-AF65-F5344CB8AC3E}">
        <p14:creationId xmlns:p14="http://schemas.microsoft.com/office/powerpoint/2010/main" val="2393296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942"/>
            <a:ext cx="8972733" cy="5638057"/>
          </a:xfrm>
        </p:spPr>
        <p:txBody>
          <a:bodyPr/>
          <a:lstStyle/>
          <a:p>
            <a:pPr algn="just"/>
            <a:r>
              <a:rPr lang="en-US" dirty="0" err="1">
                <a:latin typeface="Times New Roman"/>
                <a:cs typeface="Times New Roman"/>
              </a:rPr>
              <a:t>Didžioji</a:t>
            </a:r>
            <a:r>
              <a:rPr lang="en-US" dirty="0">
                <a:latin typeface="Times New Roman"/>
                <a:cs typeface="Times New Roman"/>
              </a:rPr>
              <a:t> </a:t>
            </a:r>
            <a:r>
              <a:rPr lang="en-US" dirty="0" err="1">
                <a:latin typeface="Times New Roman"/>
                <a:cs typeface="Times New Roman"/>
              </a:rPr>
              <a:t>dalis</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42%</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jaučiasi</a:t>
            </a:r>
            <a:r>
              <a:rPr lang="en-US" dirty="0">
                <a:latin typeface="Times New Roman"/>
                <a:cs typeface="Times New Roman"/>
              </a:rPr>
              <a:t> </a:t>
            </a:r>
            <a:r>
              <a:rPr lang="en-US" dirty="0" err="1">
                <a:latin typeface="Times New Roman"/>
                <a:cs typeface="Times New Roman"/>
              </a:rPr>
              <a:t>patogiai</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viduje</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lauke</a:t>
            </a:r>
            <a:r>
              <a:rPr lang="en-US" dirty="0">
                <a:latin typeface="Times New Roman"/>
                <a:cs typeface="Times New Roman"/>
              </a:rPr>
              <a:t> </a:t>
            </a:r>
            <a:r>
              <a:rPr lang="en-US" dirty="0" err="1">
                <a:latin typeface="Times New Roman"/>
                <a:cs typeface="Times New Roman"/>
              </a:rPr>
              <a:t>esančiuose</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39%</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į</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procesą</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idėjas</a:t>
            </a:r>
            <a:r>
              <a:rPr lang="en-US" dirty="0">
                <a:latin typeface="Times New Roman"/>
                <a:cs typeface="Times New Roman"/>
              </a:rPr>
              <a:t>, </a:t>
            </a:r>
            <a:r>
              <a:rPr lang="en-US" dirty="0" err="1">
                <a:latin typeface="Times New Roman"/>
                <a:cs typeface="Times New Roman"/>
              </a:rPr>
              <a:t>informacinių</a:t>
            </a:r>
            <a:r>
              <a:rPr lang="en-US" dirty="0">
                <a:latin typeface="Times New Roman"/>
                <a:cs typeface="Times New Roman"/>
              </a:rPr>
              <a:t> </a:t>
            </a:r>
            <a:r>
              <a:rPr lang="en-US" dirty="0" err="1">
                <a:latin typeface="Times New Roman"/>
                <a:cs typeface="Times New Roman"/>
              </a:rPr>
              <a:t>plakatų</a:t>
            </a:r>
            <a:r>
              <a:rPr lang="en-US" dirty="0">
                <a:latin typeface="Times New Roman"/>
                <a:cs typeface="Times New Roman"/>
              </a:rPr>
              <a:t> </a:t>
            </a:r>
            <a:r>
              <a:rPr lang="en-US" dirty="0" err="1">
                <a:latin typeface="Times New Roman"/>
                <a:cs typeface="Times New Roman"/>
              </a:rPr>
              <a:t>pasirinkimas</a:t>
            </a:r>
            <a:r>
              <a:rPr lang="en-US" dirty="0">
                <a:latin typeface="Times New Roman"/>
                <a:cs typeface="Times New Roman"/>
              </a:rPr>
              <a:t>, </a:t>
            </a:r>
            <a:r>
              <a:rPr lang="en-US" dirty="0" err="1">
                <a:latin typeface="Times New Roman"/>
                <a:cs typeface="Times New Roman"/>
              </a:rPr>
              <a:t>priemonių</a:t>
            </a:r>
            <a:r>
              <a:rPr lang="en-US" dirty="0">
                <a:latin typeface="Times New Roman"/>
                <a:cs typeface="Times New Roman"/>
              </a:rPr>
              <a:t> </a:t>
            </a:r>
            <a:r>
              <a:rPr lang="en-US" dirty="0" err="1">
                <a:latin typeface="Times New Roman"/>
                <a:cs typeface="Times New Roman"/>
              </a:rPr>
              <a:t>pasirinkimas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pan).</a:t>
            </a:r>
          </a:p>
          <a:p>
            <a:pPr algn="just"/>
            <a:r>
              <a:rPr lang="en-US" dirty="0" err="1">
                <a:latin typeface="Times New Roman"/>
                <a:cs typeface="Times New Roman"/>
              </a:rPr>
              <a:t>Didžioji</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dirty="0" err="1">
                <a:latin typeface="Times New Roman"/>
                <a:cs typeface="Times New Roman"/>
              </a:rPr>
              <a:t>dalis</a:t>
            </a:r>
            <a:r>
              <a:rPr lang="en-US" dirty="0">
                <a:latin typeface="Times New Roman"/>
                <a:cs typeface="Times New Roman"/>
              </a:rPr>
              <a:t>- </a:t>
            </a:r>
            <a:r>
              <a:rPr lang="en-US" b="1" dirty="0">
                <a:latin typeface="Times New Roman"/>
                <a:cs typeface="Times New Roman"/>
              </a:rPr>
              <a:t>44% </a:t>
            </a:r>
            <a:r>
              <a:rPr lang="en-US" dirty="0">
                <a:latin typeface="Times New Roman"/>
                <a:cs typeface="Times New Roman"/>
              </a:rPr>
              <a:t>-</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skatinami</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atliekant</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41%</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atlikti</a:t>
            </a:r>
            <a:r>
              <a:rPr lang="en-US" dirty="0">
                <a:latin typeface="Times New Roman"/>
                <a:cs typeface="Times New Roman"/>
              </a:rPr>
              <a:t> </a:t>
            </a:r>
            <a:r>
              <a:rPr lang="en-US" dirty="0" err="1">
                <a:latin typeface="Times New Roman"/>
                <a:cs typeface="Times New Roman"/>
              </a:rPr>
              <a:t>darbai</a:t>
            </a:r>
            <a:r>
              <a:rPr lang="en-US" dirty="0">
                <a:latin typeface="Times New Roman"/>
                <a:cs typeface="Times New Roman"/>
              </a:rPr>
              <a:t> </a:t>
            </a:r>
            <a:r>
              <a:rPr lang="en-US" dirty="0" err="1">
                <a:latin typeface="Times New Roman"/>
                <a:cs typeface="Times New Roman"/>
              </a:rPr>
              <a:t>demonstruojami</a:t>
            </a:r>
            <a:r>
              <a:rPr lang="en-US" dirty="0">
                <a:latin typeface="Times New Roman"/>
                <a:cs typeface="Times New Roman"/>
              </a:rPr>
              <a:t> </a:t>
            </a:r>
            <a:r>
              <a:rPr lang="en-US" dirty="0" err="1">
                <a:latin typeface="Times New Roman"/>
                <a:cs typeface="Times New Roman"/>
              </a:rPr>
              <a:t>klase</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demonstruojamos</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p:txBody>
      </p:sp>
      <p:sp>
        <p:nvSpPr>
          <p:cNvPr id="2" name="Title 1"/>
          <p:cNvSpPr>
            <a:spLocks noGrp="1"/>
          </p:cNvSpPr>
          <p:nvPr>
            <p:ph type="title"/>
          </p:nvPr>
        </p:nvSpPr>
        <p:spPr>
          <a:xfrm>
            <a:off x="549275" y="107577"/>
            <a:ext cx="8042276" cy="861694"/>
          </a:xfrm>
        </p:spPr>
        <p:txBody>
          <a:bodyPr/>
          <a:lstStyle/>
          <a:p>
            <a:r>
              <a:rPr lang="en-US" sz="4400" dirty="0" err="1">
                <a:latin typeface="Times New Roman"/>
                <a:cs typeface="Times New Roman"/>
              </a:rPr>
              <a:t>Bendros</a:t>
            </a:r>
            <a:r>
              <a:rPr lang="en-US" sz="4400" dirty="0">
                <a:latin typeface="Times New Roman"/>
                <a:cs typeface="Times New Roman"/>
              </a:rPr>
              <a:t> </a:t>
            </a:r>
            <a:r>
              <a:rPr lang="en-US" sz="4400" dirty="0" err="1">
                <a:latin typeface="Times New Roman"/>
                <a:cs typeface="Times New Roman"/>
              </a:rPr>
              <a:t>išvados</a:t>
            </a:r>
            <a:endParaRPr lang="en-US" sz="4400" dirty="0">
              <a:latin typeface="Times New Roman"/>
              <a:cs typeface="Times New Roman"/>
            </a:endParaRPr>
          </a:p>
        </p:txBody>
      </p:sp>
    </p:spTree>
    <p:extLst>
      <p:ext uri="{BB962C8B-B14F-4D97-AF65-F5344CB8AC3E}">
        <p14:creationId xmlns:p14="http://schemas.microsoft.com/office/powerpoint/2010/main" val="3501100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0" y="1490770"/>
            <a:ext cx="7543800" cy="4545926"/>
          </a:xfrm>
        </p:spPr>
        <p:txBody>
          <a:bodyPr>
            <a:normAutofit/>
          </a:bodyPr>
          <a:lstStyle/>
          <a:p>
            <a:pPr lvl="0"/>
            <a:r>
              <a:rPr lang="lt-LT" sz="2800" dirty="0">
                <a:latin typeface="Times New Roman"/>
                <a:cs typeface="Times New Roman"/>
              </a:rPr>
              <a:t> </a:t>
            </a:r>
            <a:r>
              <a:rPr lang="en-US" sz="2800" dirty="0" err="1">
                <a:latin typeface="Times New Roman"/>
                <a:cs typeface="Times New Roman"/>
              </a:rPr>
              <a:t>Progimnazijos</a:t>
            </a:r>
            <a:r>
              <a:rPr lang="en-US" sz="2800" dirty="0">
                <a:latin typeface="Times New Roman"/>
                <a:cs typeface="Times New Roman"/>
              </a:rPr>
              <a:t> </a:t>
            </a:r>
            <a:r>
              <a:rPr lang="en-US" sz="2800" dirty="0" err="1">
                <a:latin typeface="Times New Roman"/>
                <a:cs typeface="Times New Roman"/>
              </a:rPr>
              <a:t>darbo</a:t>
            </a:r>
            <a:r>
              <a:rPr lang="en-US" sz="2800" dirty="0">
                <a:latin typeface="Times New Roman"/>
                <a:cs typeface="Times New Roman"/>
              </a:rPr>
              <a:t> </a:t>
            </a:r>
            <a:r>
              <a:rPr lang="en-US" sz="2800" dirty="0" err="1">
                <a:latin typeface="Times New Roman"/>
                <a:cs typeface="Times New Roman"/>
              </a:rPr>
              <a:t>tvarkos</a:t>
            </a:r>
            <a:r>
              <a:rPr lang="en-US" sz="2800" dirty="0">
                <a:latin typeface="Times New Roman"/>
                <a:cs typeface="Times New Roman"/>
              </a:rPr>
              <a:t> </a:t>
            </a:r>
            <a:r>
              <a:rPr lang="en-US" sz="2800" dirty="0" err="1">
                <a:latin typeface="Times New Roman"/>
                <a:cs typeface="Times New Roman"/>
              </a:rPr>
              <a:t>aprašas</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a:t>
            </a:r>
            <a:r>
              <a:rPr lang="en-US" sz="2800" dirty="0" err="1">
                <a:latin typeface="Times New Roman"/>
                <a:cs typeface="Times New Roman"/>
              </a:rPr>
              <a:t>kiti</a:t>
            </a:r>
            <a:r>
              <a:rPr lang="en-US" sz="2800" dirty="0">
                <a:latin typeface="Times New Roman"/>
                <a:cs typeface="Times New Roman"/>
              </a:rPr>
              <a:t> </a:t>
            </a:r>
            <a:r>
              <a:rPr lang="en-US" sz="2800" dirty="0" err="1">
                <a:latin typeface="Times New Roman"/>
                <a:cs typeface="Times New Roman"/>
              </a:rPr>
              <a:t>dokumentai</a:t>
            </a:r>
            <a:endParaRPr lang="ru-RU" sz="2800" dirty="0">
              <a:latin typeface="Times New Roman"/>
              <a:cs typeface="Times New Roman"/>
            </a:endParaRPr>
          </a:p>
          <a:p>
            <a:pPr lvl="0"/>
            <a:r>
              <a:rPr lang="lt-LT" sz="2800" dirty="0">
                <a:latin typeface="Times New Roman"/>
                <a:cs typeface="Times New Roman"/>
              </a:rPr>
              <a:t> </a:t>
            </a:r>
            <a:r>
              <a:rPr lang="en-US" sz="2800" dirty="0" err="1">
                <a:latin typeface="Times New Roman"/>
                <a:cs typeface="Times New Roman"/>
              </a:rPr>
              <a:t>Mok</a:t>
            </a:r>
            <a:r>
              <a:rPr lang="lt-LT" sz="2800" dirty="0">
                <a:latin typeface="Times New Roman"/>
                <a:cs typeface="Times New Roman"/>
              </a:rPr>
              <a:t>ytojų</a:t>
            </a:r>
            <a:r>
              <a:rPr lang="en-US" sz="2800" dirty="0">
                <a:latin typeface="Times New Roman"/>
                <a:cs typeface="Times New Roman"/>
              </a:rPr>
              <a:t> </a:t>
            </a:r>
            <a:r>
              <a:rPr lang="en-US" sz="2800" dirty="0" err="1">
                <a:latin typeface="Times New Roman"/>
                <a:cs typeface="Times New Roman"/>
              </a:rPr>
              <a:t>apklausa</a:t>
            </a:r>
            <a:endParaRPr lang="ru-RU" sz="2800" dirty="0">
              <a:latin typeface="Times New Roman"/>
              <a:cs typeface="Times New Roman"/>
            </a:endParaRPr>
          </a:p>
          <a:p>
            <a:pPr lvl="0"/>
            <a:r>
              <a:rPr lang="lt-LT" sz="2800" dirty="0">
                <a:latin typeface="Times New Roman"/>
                <a:cs typeface="Times New Roman"/>
              </a:rPr>
              <a:t> </a:t>
            </a:r>
            <a:r>
              <a:rPr lang="en-US" sz="2800" dirty="0" err="1">
                <a:latin typeface="Times New Roman"/>
                <a:cs typeface="Times New Roman"/>
              </a:rPr>
              <a:t>Asmens</a:t>
            </a:r>
            <a:r>
              <a:rPr lang="en-US" sz="2800" dirty="0">
                <a:latin typeface="Times New Roman"/>
                <a:cs typeface="Times New Roman"/>
              </a:rPr>
              <a:t> </a:t>
            </a:r>
            <a:r>
              <a:rPr lang="en-US" sz="2800" dirty="0" err="1">
                <a:latin typeface="Times New Roman"/>
                <a:cs typeface="Times New Roman"/>
              </a:rPr>
              <a:t>duomenų</a:t>
            </a:r>
            <a:r>
              <a:rPr lang="en-US" sz="2800" dirty="0">
                <a:latin typeface="Times New Roman"/>
                <a:cs typeface="Times New Roman"/>
              </a:rPr>
              <a:t> </a:t>
            </a:r>
            <a:r>
              <a:rPr lang="en-US" sz="2800" dirty="0" err="1">
                <a:latin typeface="Times New Roman"/>
                <a:cs typeface="Times New Roman"/>
              </a:rPr>
              <a:t>tvarkymo</a:t>
            </a:r>
            <a:r>
              <a:rPr lang="en-US" sz="2800" dirty="0">
                <a:latin typeface="Times New Roman"/>
                <a:cs typeface="Times New Roman"/>
              </a:rPr>
              <a:t> </a:t>
            </a:r>
            <a:r>
              <a:rPr lang="en-US" sz="2800" dirty="0" err="1">
                <a:latin typeface="Times New Roman"/>
                <a:cs typeface="Times New Roman"/>
              </a:rPr>
              <a:t>taisyklės</a:t>
            </a:r>
            <a:endParaRPr lang="ru-RU" sz="2800" dirty="0">
              <a:latin typeface="Times New Roman"/>
              <a:cs typeface="Times New Roman"/>
            </a:endParaRPr>
          </a:p>
          <a:p>
            <a:pPr lvl="0"/>
            <a:r>
              <a:rPr lang="lt-LT" sz="2800" dirty="0">
                <a:latin typeface="Times New Roman"/>
                <a:cs typeface="Times New Roman"/>
              </a:rPr>
              <a:t> </a:t>
            </a:r>
            <a:r>
              <a:rPr lang="en-US" sz="2800" dirty="0" err="1">
                <a:latin typeface="Times New Roman"/>
                <a:cs typeface="Times New Roman"/>
              </a:rPr>
              <a:t>Progimnazijos</a:t>
            </a:r>
            <a:r>
              <a:rPr lang="en-US" sz="2800" dirty="0">
                <a:latin typeface="Times New Roman"/>
                <a:cs typeface="Times New Roman"/>
              </a:rPr>
              <a:t> </a:t>
            </a:r>
            <a:r>
              <a:rPr lang="en-US" sz="2800" dirty="0" err="1">
                <a:latin typeface="Times New Roman"/>
                <a:cs typeface="Times New Roman"/>
              </a:rPr>
              <a:t>mokomųjų</a:t>
            </a:r>
            <a:r>
              <a:rPr lang="en-US" sz="2800" dirty="0">
                <a:latin typeface="Times New Roman"/>
                <a:cs typeface="Times New Roman"/>
              </a:rPr>
              <a:t> </a:t>
            </a:r>
            <a:r>
              <a:rPr lang="en-US" sz="2800" dirty="0" err="1">
                <a:latin typeface="Times New Roman"/>
                <a:cs typeface="Times New Roman"/>
              </a:rPr>
              <a:t>dalykų</a:t>
            </a:r>
            <a:r>
              <a:rPr lang="en-US" sz="2800" dirty="0">
                <a:latin typeface="Times New Roman"/>
                <a:cs typeface="Times New Roman"/>
              </a:rPr>
              <a:t> </a:t>
            </a:r>
            <a:r>
              <a:rPr lang="en-US" sz="2800" dirty="0" err="1">
                <a:latin typeface="Times New Roman"/>
                <a:cs typeface="Times New Roman"/>
              </a:rPr>
              <a:t>dokumentai</a:t>
            </a:r>
            <a:endParaRPr lang="ru-RU" sz="2800" dirty="0">
              <a:latin typeface="Times New Roman"/>
              <a:cs typeface="Times New Roman"/>
            </a:endParaRPr>
          </a:p>
          <a:p>
            <a:pPr marL="45720" indent="0">
              <a:buNone/>
            </a:pPr>
            <a:r>
              <a:rPr lang="en-US" sz="2800" dirty="0"/>
              <a:t> </a:t>
            </a:r>
            <a:endParaRPr lang="ru-RU" sz="2800" dirty="0"/>
          </a:p>
          <a:p>
            <a:endParaRPr lang="en-US" dirty="0"/>
          </a:p>
        </p:txBody>
      </p:sp>
      <p:sp>
        <p:nvSpPr>
          <p:cNvPr id="4" name="Title 3"/>
          <p:cNvSpPr>
            <a:spLocks noGrp="1"/>
          </p:cNvSpPr>
          <p:nvPr>
            <p:ph type="title"/>
          </p:nvPr>
        </p:nvSpPr>
        <p:spPr>
          <a:xfrm>
            <a:off x="441784" y="202449"/>
            <a:ext cx="8080958" cy="1288321"/>
          </a:xfrm>
        </p:spPr>
        <p:txBody>
          <a:bodyPr>
            <a:normAutofit fontScale="90000"/>
          </a:bodyPr>
          <a:lstStyle/>
          <a:p>
            <a:r>
              <a:rPr lang="en-US" b="1" dirty="0" err="1">
                <a:latin typeface="Times New Roman"/>
                <a:cs typeface="Times New Roman"/>
              </a:rPr>
              <a:t>Tyrimo</a:t>
            </a:r>
            <a:r>
              <a:rPr lang="en-US" b="1" dirty="0">
                <a:latin typeface="Times New Roman"/>
                <a:cs typeface="Times New Roman"/>
              </a:rPr>
              <a:t> </a:t>
            </a:r>
            <a:r>
              <a:rPr lang="en-US" b="1" dirty="0" err="1">
                <a:latin typeface="Times New Roman"/>
                <a:cs typeface="Times New Roman"/>
              </a:rPr>
              <a:t>metodika</a:t>
            </a:r>
            <a:r>
              <a:rPr lang="en-US" b="1" dirty="0">
                <a:latin typeface="Times New Roman"/>
                <a:cs typeface="Times New Roman"/>
              </a:rPr>
              <a:t> </a:t>
            </a:r>
            <a:r>
              <a:rPr lang="en-US" b="1" dirty="0" err="1">
                <a:latin typeface="Times New Roman"/>
                <a:cs typeface="Times New Roman"/>
              </a:rPr>
              <a:t>ir</a:t>
            </a:r>
            <a:r>
              <a:rPr lang="en-US" b="1" dirty="0">
                <a:latin typeface="Times New Roman"/>
                <a:cs typeface="Times New Roman"/>
              </a:rPr>
              <a:t> </a:t>
            </a:r>
            <a:r>
              <a:rPr lang="lt-LT" b="1" dirty="0">
                <a:latin typeface="Times New Roman"/>
                <a:cs typeface="Times New Roman"/>
              </a:rPr>
              <a:t>š</a:t>
            </a:r>
            <a:r>
              <a:rPr lang="en-US" b="1" dirty="0" err="1">
                <a:latin typeface="Times New Roman"/>
                <a:cs typeface="Times New Roman"/>
              </a:rPr>
              <a:t>altin</a:t>
            </a:r>
            <a:r>
              <a:rPr lang="lt-LT" b="1" dirty="0">
                <a:latin typeface="Times New Roman"/>
                <a:cs typeface="Times New Roman"/>
              </a:rPr>
              <a:t>i</a:t>
            </a:r>
            <a:r>
              <a:rPr lang="en-US" b="1" dirty="0" err="1">
                <a:latin typeface="Times New Roman"/>
                <a:cs typeface="Times New Roman"/>
              </a:rPr>
              <a:t>ai</a:t>
            </a:r>
            <a:endParaRPr lang="en-US" b="1" dirty="0">
              <a:latin typeface="Times New Roman"/>
              <a:cs typeface="Times New Roman"/>
            </a:endParaRPr>
          </a:p>
        </p:txBody>
      </p:sp>
    </p:spTree>
    <p:extLst>
      <p:ext uri="{BB962C8B-B14F-4D97-AF65-F5344CB8AC3E}">
        <p14:creationId xmlns:p14="http://schemas.microsoft.com/office/powerpoint/2010/main" val="2368093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87058"/>
            <a:ext cx="8889238" cy="5470941"/>
          </a:xfrm>
        </p:spPr>
        <p:txBody>
          <a:bodyPr/>
          <a:lstStyle/>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aprupinti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priemonėmis</a:t>
            </a:r>
            <a:r>
              <a:rPr lang="en-US" dirty="0">
                <a:latin typeface="Times New Roman"/>
                <a:cs typeface="Times New Roman"/>
              </a:rPr>
              <a:t>, </a:t>
            </a:r>
            <a:r>
              <a:rPr lang="en-US" dirty="0" err="1">
                <a:latin typeface="Times New Roman"/>
                <a:cs typeface="Times New Roman"/>
              </a:rPr>
              <a:t>kurių</a:t>
            </a:r>
            <a:r>
              <a:rPr lang="en-US" dirty="0">
                <a:latin typeface="Times New Roman"/>
                <a:cs typeface="Times New Roman"/>
              </a:rPr>
              <a:t> </a:t>
            </a:r>
            <a:r>
              <a:rPr lang="en-US" dirty="0" err="1">
                <a:latin typeface="Times New Roman"/>
                <a:cs typeface="Times New Roman"/>
              </a:rPr>
              <a:t>reikia</a:t>
            </a:r>
            <a:r>
              <a:rPr lang="en-US" dirty="0">
                <a:latin typeface="Times New Roman"/>
                <a:cs typeface="Times New Roman"/>
              </a:rPr>
              <a:t> </a:t>
            </a:r>
            <a:r>
              <a:rPr lang="en-US" dirty="0" err="1">
                <a:latin typeface="Times New Roman"/>
                <a:cs typeface="Times New Roman"/>
              </a:rPr>
              <a:t>mokantis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aprupinti</a:t>
            </a:r>
            <a:r>
              <a:rPr lang="en-US" dirty="0">
                <a:latin typeface="Times New Roman"/>
                <a:cs typeface="Times New Roman"/>
              </a:rPr>
              <a:t> </a:t>
            </a:r>
            <a:r>
              <a:rPr lang="en-US" dirty="0" err="1">
                <a:latin typeface="Times New Roman"/>
                <a:cs typeface="Times New Roman"/>
              </a:rPr>
              <a:t>tinkamą</a:t>
            </a:r>
            <a:r>
              <a:rPr lang="en-US" dirty="0">
                <a:latin typeface="Times New Roman"/>
                <a:cs typeface="Times New Roman"/>
              </a:rPr>
              <a:t> </a:t>
            </a:r>
            <a:r>
              <a:rPr lang="en-US" dirty="0" err="1">
                <a:latin typeface="Times New Roman"/>
                <a:cs typeface="Times New Roman"/>
              </a:rPr>
              <a:t>techninės</a:t>
            </a:r>
            <a:r>
              <a:rPr lang="en-US" dirty="0">
                <a:latin typeface="Times New Roman"/>
                <a:cs typeface="Times New Roman"/>
              </a:rPr>
              <a:t> </a:t>
            </a:r>
            <a:r>
              <a:rPr lang="en-US" dirty="0" err="1">
                <a:latin typeface="Times New Roman"/>
                <a:cs typeface="Times New Roman"/>
              </a:rPr>
              <a:t>įrangos</a:t>
            </a:r>
            <a:r>
              <a:rPr lang="en-US" dirty="0">
                <a:latin typeface="Times New Roman"/>
                <a:cs typeface="Times New Roman"/>
              </a:rPr>
              <a:t> </a:t>
            </a:r>
            <a:r>
              <a:rPr lang="en-US" dirty="0" err="1">
                <a:latin typeface="Times New Roman"/>
                <a:cs typeface="Times New Roman"/>
              </a:rPr>
              <a:t>veikimą</a:t>
            </a:r>
            <a:r>
              <a:rPr lang="en-US" dirty="0">
                <a:latin typeface="Times New Roman"/>
                <a:cs typeface="Times New Roman"/>
              </a:rPr>
              <a:t> </a:t>
            </a:r>
            <a:r>
              <a:rPr lang="en-US" dirty="0" err="1">
                <a:latin typeface="Times New Roman"/>
                <a:cs typeface="Times New Roman"/>
              </a:rPr>
              <a:t>klasėje</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tobulinti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gebėjima</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 </a:t>
            </a:r>
            <a:r>
              <a:rPr lang="en-US" dirty="0" err="1">
                <a:latin typeface="Times New Roman"/>
                <a:cs typeface="Times New Roman"/>
              </a:rPr>
              <a:t>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teikti</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 </a:t>
            </a:r>
            <a:r>
              <a:rPr lang="en-US" dirty="0" err="1">
                <a:latin typeface="Times New Roman"/>
                <a:cs typeface="Times New Roman"/>
              </a:rPr>
              <a:t>ugdymo</a:t>
            </a:r>
            <a:r>
              <a:rPr lang="en-US" dirty="0">
                <a:latin typeface="Times New Roman"/>
                <a:cs typeface="Times New Roman"/>
              </a:rPr>
              <a:t> </a:t>
            </a:r>
            <a:r>
              <a:rPr lang="en-US" dirty="0" err="1">
                <a:latin typeface="Times New Roman"/>
                <a:cs typeface="Times New Roman"/>
              </a:rPr>
              <a:t>įstaigos</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skirti</a:t>
            </a:r>
            <a:r>
              <a:rPr lang="en-US" dirty="0">
                <a:latin typeface="Times New Roman"/>
                <a:cs typeface="Times New Roman"/>
              </a:rPr>
              <a:t> </a:t>
            </a:r>
            <a:r>
              <a:rPr lang="en-US" dirty="0" err="1">
                <a:latin typeface="Times New Roman"/>
                <a:cs typeface="Times New Roman"/>
              </a:rPr>
              <a:t>dėmesį</a:t>
            </a:r>
            <a:r>
              <a:rPr lang="en-US" dirty="0">
                <a:latin typeface="Times New Roman"/>
                <a:cs typeface="Times New Roman"/>
              </a:rPr>
              <a:t> </a:t>
            </a:r>
            <a:r>
              <a:rPr lang="en-US" dirty="0" err="1">
                <a:latin typeface="Times New Roman"/>
                <a:cs typeface="Times New Roman"/>
              </a:rPr>
              <a:t>fizinės</a:t>
            </a:r>
            <a:r>
              <a:rPr lang="en-US" dirty="0">
                <a:latin typeface="Times New Roman"/>
                <a:cs typeface="Times New Roman"/>
              </a:rPr>
              <a:t> </a:t>
            </a:r>
            <a:r>
              <a:rPr lang="en-US" dirty="0" err="1">
                <a:latin typeface="Times New Roman"/>
                <a:cs typeface="Times New Roman"/>
              </a:rPr>
              <a:t>aplinkos</a:t>
            </a:r>
            <a:r>
              <a:rPr lang="en-US" dirty="0">
                <a:latin typeface="Times New Roman"/>
                <a:cs typeface="Times New Roman"/>
              </a:rPr>
              <a:t> </a:t>
            </a:r>
            <a:r>
              <a:rPr lang="en-US" dirty="0" err="1">
                <a:latin typeface="Times New Roman"/>
                <a:cs typeface="Times New Roman"/>
              </a:rPr>
              <a:t>pritaikymui</a:t>
            </a:r>
            <a:r>
              <a:rPr lang="en-US" dirty="0">
                <a:latin typeface="Times New Roman"/>
                <a:cs typeface="Times New Roman"/>
              </a:rPr>
              <a:t> </a:t>
            </a:r>
            <a:r>
              <a:rPr lang="en-US" dirty="0" err="1">
                <a:latin typeface="Times New Roman"/>
                <a:cs typeface="Times New Roman"/>
              </a:rPr>
              <a:t>įvairiems</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poreikiams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gebėjimams</a:t>
            </a:r>
            <a:r>
              <a:rPr lang="en-US" dirty="0">
                <a:latin typeface="Times New Roman"/>
                <a:cs typeface="Times New Roman"/>
              </a:rPr>
              <a:t>.</a:t>
            </a:r>
          </a:p>
        </p:txBody>
      </p:sp>
      <p:sp>
        <p:nvSpPr>
          <p:cNvPr id="2" name="Title 1"/>
          <p:cNvSpPr>
            <a:spLocks noGrp="1"/>
          </p:cNvSpPr>
          <p:nvPr>
            <p:ph type="title"/>
          </p:nvPr>
        </p:nvSpPr>
        <p:spPr>
          <a:xfrm>
            <a:off x="549275" y="107576"/>
            <a:ext cx="8042276" cy="1095655"/>
          </a:xfrm>
        </p:spPr>
        <p:txBody>
          <a:bodyPr/>
          <a:lstStyle/>
          <a:p>
            <a:r>
              <a:rPr lang="en-US" sz="4400" dirty="0" err="1">
                <a:latin typeface="Times New Roman"/>
                <a:cs typeface="Times New Roman"/>
              </a:rPr>
              <a:t>Rekomendacijos</a:t>
            </a:r>
            <a:endParaRPr lang="en-US" sz="4400" dirty="0">
              <a:latin typeface="Times New Roman"/>
              <a:cs typeface="Times New Roman"/>
            </a:endParaRPr>
          </a:p>
        </p:txBody>
      </p:sp>
    </p:spTree>
    <p:extLst>
      <p:ext uri="{BB962C8B-B14F-4D97-AF65-F5344CB8AC3E}">
        <p14:creationId xmlns:p14="http://schemas.microsoft.com/office/powerpoint/2010/main" val="36930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3500"/>
            <a:ext cx="9143999" cy="5554500"/>
          </a:xfrm>
        </p:spPr>
        <p:txBody>
          <a:bodyPr/>
          <a:lstStyle/>
          <a:p>
            <a:pPr algn="just"/>
            <a:r>
              <a:rPr lang="en-US" dirty="0" err="1">
                <a:latin typeface="Times New Roman"/>
                <a:cs typeface="Times New Roman"/>
              </a:rPr>
              <a:t>Rekomenduojama</a:t>
            </a:r>
            <a:r>
              <a:rPr lang="lt-LT" dirty="0">
                <a:latin typeface="Times New Roman"/>
                <a:cs typeface="Times New Roman"/>
              </a:rPr>
              <a:t>,</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patogią</a:t>
            </a:r>
            <a:r>
              <a:rPr lang="en-US" dirty="0">
                <a:latin typeface="Times New Roman"/>
                <a:cs typeface="Times New Roman"/>
              </a:rPr>
              <a:t> </a:t>
            </a:r>
            <a:r>
              <a:rPr lang="en-US" dirty="0" err="1">
                <a:latin typeface="Times New Roman"/>
                <a:cs typeface="Times New Roman"/>
              </a:rPr>
              <a:t>savijautą</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viduje</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lauke</a:t>
            </a:r>
            <a:r>
              <a:rPr lang="en-US" dirty="0">
                <a:latin typeface="Times New Roman"/>
                <a:cs typeface="Times New Roman"/>
              </a:rPr>
              <a:t> </a:t>
            </a:r>
            <a:r>
              <a:rPr lang="en-US" dirty="0" err="1">
                <a:latin typeface="Times New Roman"/>
                <a:cs typeface="Times New Roman"/>
              </a:rPr>
              <a:t>esančiose</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į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procesą</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idė</a:t>
            </a:r>
            <a:r>
              <a:rPr lang="lt-LT" dirty="0">
                <a:latin typeface="Times New Roman"/>
                <a:cs typeface="Times New Roman"/>
              </a:rPr>
              <a:t>j</a:t>
            </a:r>
            <a:r>
              <a:rPr lang="en-US" dirty="0">
                <a:latin typeface="Times New Roman"/>
                <a:cs typeface="Times New Roman"/>
              </a:rPr>
              <a:t>as, </a:t>
            </a:r>
            <a:r>
              <a:rPr lang="en-US" dirty="0" err="1">
                <a:latin typeface="Times New Roman"/>
                <a:cs typeface="Times New Roman"/>
              </a:rPr>
              <a:t>informacinių</a:t>
            </a:r>
            <a:r>
              <a:rPr lang="en-US" dirty="0">
                <a:latin typeface="Times New Roman"/>
                <a:cs typeface="Times New Roman"/>
              </a:rPr>
              <a:t> </a:t>
            </a:r>
            <a:r>
              <a:rPr lang="en-US" dirty="0" err="1">
                <a:latin typeface="Times New Roman"/>
                <a:cs typeface="Times New Roman"/>
              </a:rPr>
              <a:t>plakatų</a:t>
            </a:r>
            <a:r>
              <a:rPr lang="en-US" dirty="0">
                <a:latin typeface="Times New Roman"/>
                <a:cs typeface="Times New Roman"/>
              </a:rPr>
              <a:t> </a:t>
            </a:r>
            <a:r>
              <a:rPr lang="en-US" dirty="0" err="1">
                <a:latin typeface="Times New Roman"/>
                <a:cs typeface="Times New Roman"/>
              </a:rPr>
              <a:t>pasirinkimą</a:t>
            </a:r>
            <a:r>
              <a:rPr lang="en-US" dirty="0">
                <a:latin typeface="Times New Roman"/>
                <a:cs typeface="Times New Roman"/>
              </a:rPr>
              <a:t>, </a:t>
            </a:r>
            <a:r>
              <a:rPr lang="en-US" dirty="0" err="1">
                <a:latin typeface="Times New Roman"/>
                <a:cs typeface="Times New Roman"/>
              </a:rPr>
              <a:t>priemonių</a:t>
            </a:r>
            <a:r>
              <a:rPr lang="en-US" dirty="0">
                <a:latin typeface="Times New Roman"/>
                <a:cs typeface="Times New Roman"/>
              </a:rPr>
              <a:t> </a:t>
            </a:r>
            <a:r>
              <a:rPr lang="en-US" dirty="0" err="1">
                <a:latin typeface="Times New Roman"/>
                <a:cs typeface="Times New Roman"/>
              </a:rPr>
              <a:t>pasirinkimą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pan).</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atliekant</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a:t>
            </a:r>
            <a:r>
              <a:rPr lang="lt-LT"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atlikti</a:t>
            </a:r>
            <a:r>
              <a:rPr lang="en-US" dirty="0">
                <a:latin typeface="Times New Roman"/>
                <a:cs typeface="Times New Roman"/>
              </a:rPr>
              <a:t> </a:t>
            </a:r>
            <a:r>
              <a:rPr lang="en-US" dirty="0" err="1">
                <a:latin typeface="Times New Roman"/>
                <a:cs typeface="Times New Roman"/>
              </a:rPr>
              <a:t>darbai</a:t>
            </a:r>
            <a:r>
              <a:rPr lang="en-US" dirty="0">
                <a:latin typeface="Times New Roman"/>
                <a:cs typeface="Times New Roman"/>
              </a:rPr>
              <a:t> </a:t>
            </a:r>
            <a:r>
              <a:rPr lang="en-US" dirty="0" err="1">
                <a:latin typeface="Times New Roman"/>
                <a:cs typeface="Times New Roman"/>
              </a:rPr>
              <a:t>būtų</a:t>
            </a:r>
            <a:r>
              <a:rPr lang="en-US" dirty="0">
                <a:latin typeface="Times New Roman"/>
                <a:cs typeface="Times New Roman"/>
              </a:rPr>
              <a:t> </a:t>
            </a:r>
            <a:r>
              <a:rPr lang="en-US" dirty="0" err="1">
                <a:latin typeface="Times New Roman"/>
                <a:cs typeface="Times New Roman"/>
              </a:rPr>
              <a:t>demonstruojami</a:t>
            </a:r>
            <a:r>
              <a:rPr lang="en-US" dirty="0">
                <a:latin typeface="Times New Roman"/>
                <a:cs typeface="Times New Roman"/>
              </a:rPr>
              <a:t> </a:t>
            </a:r>
            <a:r>
              <a:rPr lang="en-US" dirty="0" err="1">
                <a:latin typeface="Times New Roman"/>
                <a:cs typeface="Times New Roman"/>
              </a:rPr>
              <a:t>klasei</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demonstruojamos</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p:txBody>
      </p:sp>
      <p:sp>
        <p:nvSpPr>
          <p:cNvPr id="2" name="Title 1"/>
          <p:cNvSpPr>
            <a:spLocks noGrp="1"/>
          </p:cNvSpPr>
          <p:nvPr>
            <p:ph type="title"/>
          </p:nvPr>
        </p:nvSpPr>
        <p:spPr>
          <a:xfrm>
            <a:off x="549275" y="107576"/>
            <a:ext cx="8042276" cy="1045521"/>
          </a:xfrm>
        </p:spPr>
        <p:txBody>
          <a:bodyPr/>
          <a:lstStyle/>
          <a:p>
            <a:r>
              <a:rPr lang="en-US" sz="4400" dirty="0" err="1">
                <a:latin typeface="Times New Roman"/>
                <a:cs typeface="Times New Roman"/>
              </a:rPr>
              <a:t>Rekomendacijos</a:t>
            </a:r>
            <a:endParaRPr lang="en-US" sz="4400" dirty="0">
              <a:latin typeface="Times New Roman"/>
              <a:cs typeface="Times New Roman"/>
            </a:endParaRPr>
          </a:p>
        </p:txBody>
      </p:sp>
    </p:spTree>
    <p:extLst>
      <p:ext uri="{BB962C8B-B14F-4D97-AF65-F5344CB8AC3E}">
        <p14:creationId xmlns:p14="http://schemas.microsoft.com/office/powerpoint/2010/main" val="2100038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38715"/>
            <a:ext cx="9143999" cy="4887448"/>
          </a:xfrm>
        </p:spPr>
        <p:txBody>
          <a:bodyPr>
            <a:normAutofit/>
          </a:bodyPr>
          <a:lstStyle/>
          <a:p>
            <a:r>
              <a:rPr lang="en-US" sz="3200" dirty="0" err="1">
                <a:latin typeface="Times New Roman"/>
                <a:cs typeface="Times New Roman"/>
              </a:rPr>
              <a:t>Rodiklis</a:t>
            </a:r>
            <a:r>
              <a:rPr lang="en-US" sz="3200" dirty="0">
                <a:latin typeface="Times New Roman"/>
                <a:cs typeface="Times New Roman"/>
              </a:rPr>
              <a:t>: 3.1.1. </a:t>
            </a:r>
            <a:r>
              <a:rPr lang="en-US" sz="3200" dirty="0" err="1">
                <a:latin typeface="Times New Roman"/>
                <a:cs typeface="Times New Roman"/>
              </a:rPr>
              <a:t>Įranga</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priemonės</a:t>
            </a:r>
            <a:r>
              <a:rPr lang="en-US" sz="3200" dirty="0">
                <a:latin typeface="Times New Roman"/>
                <a:cs typeface="Times New Roman"/>
              </a:rPr>
              <a:t>.</a:t>
            </a: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Įvairovė</a:t>
            </a:r>
            <a:r>
              <a:rPr lang="en-US" sz="3200" dirty="0">
                <a:latin typeface="Times New Roman"/>
                <a:cs typeface="Times New Roman"/>
              </a:rPr>
              <a:t>; </a:t>
            </a:r>
            <a:r>
              <a:rPr lang="en-US" sz="3200" dirty="0" err="1">
                <a:latin typeface="Times New Roman"/>
                <a:cs typeface="Times New Roman"/>
              </a:rPr>
              <a:t>Šiuolaikiškumas</a:t>
            </a:r>
            <a:r>
              <a:rPr lang="en-US" sz="3200" dirty="0">
                <a:latin typeface="Times New Roman"/>
                <a:cs typeface="Times New Roman"/>
              </a:rPr>
              <a:t>.</a:t>
            </a:r>
          </a:p>
        </p:txBody>
      </p:sp>
      <p:sp>
        <p:nvSpPr>
          <p:cNvPr id="2" name="Title 1"/>
          <p:cNvSpPr>
            <a:spLocks noGrp="1"/>
          </p:cNvSpPr>
          <p:nvPr>
            <p:ph type="title"/>
          </p:nvPr>
        </p:nvSpPr>
        <p:spPr>
          <a:xfrm>
            <a:off x="688490" y="125440"/>
            <a:ext cx="7756263" cy="1113274"/>
          </a:xfrm>
        </p:spPr>
        <p:txBody>
          <a:bodyPr/>
          <a:lstStyle/>
          <a:p>
            <a:r>
              <a:rPr lang="en-US" dirty="0"/>
              <a:t>MOKYTOJAI</a:t>
            </a:r>
          </a:p>
        </p:txBody>
      </p:sp>
    </p:spTree>
    <p:extLst>
      <p:ext uri="{BB962C8B-B14F-4D97-AF65-F5344CB8AC3E}">
        <p14:creationId xmlns:p14="http://schemas.microsoft.com/office/powerpoint/2010/main" val="3384336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18974192"/>
              </p:ext>
            </p:extLst>
          </p:nvPr>
        </p:nvGraphicFramePr>
        <p:xfrm>
          <a:off x="0" y="1089026"/>
          <a:ext cx="9144000" cy="329877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849162"/>
          </a:xfrm>
        </p:spPr>
        <p:txBody>
          <a:bodyPr/>
          <a:lstStyle/>
          <a:p>
            <a:r>
              <a:rPr lang="en-US" sz="3200" dirty="0">
                <a:latin typeface="Times New Roman"/>
                <a:cs typeface="Times New Roman"/>
              </a:rPr>
              <a:t>1. Mano </a:t>
            </a:r>
            <a:r>
              <a:rPr lang="en-US" sz="3200" dirty="0" err="1">
                <a:latin typeface="Times New Roman"/>
                <a:cs typeface="Times New Roman"/>
              </a:rPr>
              <a:t>klasėj</a:t>
            </a:r>
            <a:r>
              <a:rPr lang="lt-LT" sz="3200" dirty="0">
                <a:latin typeface="Times New Roman"/>
                <a:cs typeface="Times New Roman"/>
              </a:rPr>
              <a:t>e</a:t>
            </a:r>
            <a:r>
              <a:rPr lang="en-US" sz="3200" dirty="0">
                <a:latin typeface="Times New Roman"/>
                <a:cs typeface="Times New Roman"/>
              </a:rPr>
              <a:t> </a:t>
            </a:r>
            <a:r>
              <a:rPr lang="en-US" sz="3200" dirty="0" err="1">
                <a:latin typeface="Times New Roman"/>
                <a:cs typeface="Times New Roman"/>
              </a:rPr>
              <a:t>lengvai</a:t>
            </a:r>
            <a:r>
              <a:rPr lang="en-US" sz="3200" dirty="0">
                <a:latin typeface="Times New Roman"/>
                <a:cs typeface="Times New Roman"/>
              </a:rPr>
              <a:t> </a:t>
            </a:r>
            <a:r>
              <a:rPr lang="en-US" sz="3200" dirty="0" err="1">
                <a:latin typeface="Times New Roman"/>
                <a:cs typeface="Times New Roman"/>
              </a:rPr>
              <a:t>prieinamos</a:t>
            </a:r>
            <a:r>
              <a:rPr lang="en-US" sz="3200" dirty="0">
                <a:latin typeface="Times New Roman"/>
                <a:cs typeface="Times New Roman"/>
              </a:rPr>
              <a:t> </a:t>
            </a:r>
            <a:r>
              <a:rPr lang="en-US" sz="3200" dirty="0" err="1">
                <a:latin typeface="Times New Roman"/>
                <a:cs typeface="Times New Roman"/>
              </a:rPr>
              <a:t>mokymuisi</a:t>
            </a:r>
            <a:r>
              <a:rPr lang="en-US" sz="3200" dirty="0">
                <a:latin typeface="Times New Roman"/>
                <a:cs typeface="Times New Roman"/>
              </a:rPr>
              <a:t> </a:t>
            </a:r>
            <a:r>
              <a:rPr lang="en-US" sz="3200" dirty="0" err="1">
                <a:latin typeface="Times New Roman"/>
                <a:cs typeface="Times New Roman"/>
              </a:rPr>
              <a:t>reikalingos</a:t>
            </a:r>
            <a:r>
              <a:rPr lang="en-US" sz="3200" dirty="0">
                <a:latin typeface="Times New Roman"/>
                <a:cs typeface="Times New Roman"/>
              </a:rPr>
              <a:t> </a:t>
            </a:r>
            <a:r>
              <a:rPr lang="en-US" sz="3200" dirty="0" err="1">
                <a:latin typeface="Times New Roman"/>
                <a:cs typeface="Times New Roman"/>
              </a:rPr>
              <a:t>priemonės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medžiagos</a:t>
            </a:r>
            <a:r>
              <a:rPr lang="en-US" sz="3200" dirty="0">
                <a:latin typeface="Times New Roman"/>
                <a:cs typeface="Times New Roman"/>
              </a:rPr>
              <a:t> </a:t>
            </a:r>
          </a:p>
        </p:txBody>
      </p:sp>
      <p:sp>
        <p:nvSpPr>
          <p:cNvPr id="7" name="TextBox 6"/>
          <p:cNvSpPr txBox="1"/>
          <p:nvPr/>
        </p:nvSpPr>
        <p:spPr>
          <a:xfrm>
            <a:off x="0" y="4798052"/>
            <a:ext cx="9269782" cy="1938992"/>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b="1" dirty="0">
                <a:latin typeface="Times New Roman"/>
                <a:cs typeface="Times New Roman"/>
              </a:rPr>
              <a:t>55%</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jų</a:t>
            </a:r>
            <a:r>
              <a:rPr lang="en-US" sz="2400" dirty="0">
                <a:latin typeface="Times New Roman"/>
                <a:cs typeface="Times New Roman"/>
              </a:rPr>
              <a:t> </a:t>
            </a:r>
            <a:r>
              <a:rPr lang="en-US" sz="2400" dirty="0" err="1">
                <a:latin typeface="Times New Roman"/>
                <a:cs typeface="Times New Roman"/>
              </a:rPr>
              <a:t>klasėje</a:t>
            </a:r>
            <a:r>
              <a:rPr lang="en-US" sz="2400" dirty="0">
                <a:latin typeface="Times New Roman"/>
                <a:cs typeface="Times New Roman"/>
              </a:rPr>
              <a:t> </a:t>
            </a:r>
            <a:r>
              <a:rPr lang="en-US" sz="2400" dirty="0" err="1">
                <a:latin typeface="Times New Roman"/>
                <a:cs typeface="Times New Roman"/>
              </a:rPr>
              <a:t>lengvai</a:t>
            </a:r>
            <a:r>
              <a:rPr lang="en-US" sz="2400" dirty="0">
                <a:latin typeface="Times New Roman"/>
                <a:cs typeface="Times New Roman"/>
              </a:rPr>
              <a:t> </a:t>
            </a:r>
            <a:r>
              <a:rPr lang="en-US" sz="2400" dirty="0" err="1">
                <a:latin typeface="Times New Roman"/>
                <a:cs typeface="Times New Roman"/>
              </a:rPr>
              <a:t>prieinamos</a:t>
            </a:r>
            <a:r>
              <a:rPr lang="en-US" sz="2400" dirty="0">
                <a:latin typeface="Times New Roman"/>
                <a:cs typeface="Times New Roman"/>
              </a:rPr>
              <a:t> </a:t>
            </a:r>
            <a:r>
              <a:rPr lang="en-US" sz="2400" dirty="0" err="1">
                <a:latin typeface="Times New Roman"/>
                <a:cs typeface="Times New Roman"/>
              </a:rPr>
              <a:t>mokymuisi</a:t>
            </a:r>
            <a:r>
              <a:rPr lang="en-US" sz="2400" dirty="0">
                <a:latin typeface="Times New Roman"/>
                <a:cs typeface="Times New Roman"/>
              </a:rPr>
              <a:t> </a:t>
            </a:r>
            <a:r>
              <a:rPr lang="en-US" sz="2400" dirty="0" err="1">
                <a:latin typeface="Times New Roman"/>
                <a:cs typeface="Times New Roman"/>
              </a:rPr>
              <a:t>reikalingos</a:t>
            </a:r>
            <a:r>
              <a:rPr lang="en-US" sz="2400" dirty="0">
                <a:latin typeface="Times New Roman"/>
                <a:cs typeface="Times New Roman"/>
              </a:rPr>
              <a:t> </a:t>
            </a:r>
            <a:r>
              <a:rPr lang="en-US" sz="2400" dirty="0" err="1">
                <a:latin typeface="Times New Roman"/>
                <a:cs typeface="Times New Roman"/>
              </a:rPr>
              <a:t>priemonės</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medžiagos</a:t>
            </a:r>
            <a:r>
              <a:rPr lang="en-US" sz="2400" dirty="0">
                <a:latin typeface="Times New Roman"/>
                <a:cs typeface="Times New Roman"/>
              </a:rPr>
              <a:t>. Su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b="1" dirty="0">
                <a:latin typeface="Times New Roman"/>
                <a:cs typeface="Times New Roman"/>
              </a:rPr>
              <a:t>41%</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4%.</a:t>
            </a:r>
            <a:r>
              <a:rPr lang="en-US" sz="2400" dirty="0">
                <a:latin typeface="Times New Roman"/>
                <a:cs typeface="Times New Roman"/>
              </a:rPr>
              <a:t> </a:t>
            </a:r>
            <a:r>
              <a:rPr lang="en-US" sz="2400" dirty="0" err="1">
                <a:latin typeface="Times New Roman"/>
                <a:cs typeface="Times New Roman"/>
              </a:rPr>
              <a:t>Niekas</a:t>
            </a:r>
            <a:r>
              <a:rPr lang="en-US" sz="2400" dirty="0">
                <a:latin typeface="Times New Roman"/>
                <a:cs typeface="Times New Roman"/>
              </a:rPr>
              <a:t> </a:t>
            </a:r>
            <a:r>
              <a:rPr lang="en-US" sz="2400" dirty="0" err="1">
                <a:latin typeface="Times New Roman"/>
                <a:cs typeface="Times New Roman"/>
              </a:rPr>
              <a:t>iš</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nenurodė</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3586061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40892031"/>
              </p:ext>
            </p:extLst>
          </p:nvPr>
        </p:nvGraphicFramePr>
        <p:xfrm>
          <a:off x="0" y="1520952"/>
          <a:ext cx="9144000" cy="310462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1272256"/>
          </a:xfrm>
        </p:spPr>
        <p:txBody>
          <a:bodyPr/>
          <a:lstStyle/>
          <a:p>
            <a:r>
              <a:rPr lang="en-US" sz="2800" dirty="0">
                <a:latin typeface="Times New Roman"/>
                <a:cs typeface="Times New Roman"/>
              </a:rPr>
              <a:t>2. Mano </a:t>
            </a:r>
            <a:r>
              <a:rPr lang="en-US" sz="2800" dirty="0" err="1">
                <a:latin typeface="Times New Roman"/>
                <a:cs typeface="Times New Roman"/>
              </a:rPr>
              <a:t>klasės</a:t>
            </a:r>
            <a:r>
              <a:rPr lang="en-US" sz="2800" dirty="0">
                <a:latin typeface="Times New Roman"/>
                <a:cs typeface="Times New Roman"/>
              </a:rPr>
              <a:t> </a:t>
            </a:r>
            <a:r>
              <a:rPr lang="en-US" sz="2800" dirty="0" err="1">
                <a:latin typeface="Times New Roman"/>
                <a:cs typeface="Times New Roman"/>
              </a:rPr>
              <a:t>fizinėje</a:t>
            </a:r>
            <a:r>
              <a:rPr lang="en-US" sz="2800" dirty="0">
                <a:latin typeface="Times New Roman"/>
                <a:cs typeface="Times New Roman"/>
              </a:rPr>
              <a:t> </a:t>
            </a:r>
            <a:r>
              <a:rPr lang="en-US" sz="2800" dirty="0" err="1">
                <a:latin typeface="Times New Roman"/>
                <a:cs typeface="Times New Roman"/>
              </a:rPr>
              <a:t>aplinkoje</a:t>
            </a:r>
            <a:r>
              <a:rPr lang="en-US" sz="2800" dirty="0">
                <a:latin typeface="Times New Roman"/>
                <a:cs typeface="Times New Roman"/>
              </a:rPr>
              <a:t> </a:t>
            </a:r>
            <a:r>
              <a:rPr lang="en-US" sz="2800" dirty="0" err="1">
                <a:latin typeface="Times New Roman"/>
                <a:cs typeface="Times New Roman"/>
              </a:rPr>
              <a:t>yra</a:t>
            </a:r>
            <a:r>
              <a:rPr lang="en-US" sz="2800" dirty="0">
                <a:latin typeface="Times New Roman"/>
                <a:cs typeface="Times New Roman"/>
              </a:rPr>
              <a:t> </a:t>
            </a:r>
            <a:r>
              <a:rPr lang="en-US" sz="2800" dirty="0" err="1">
                <a:latin typeface="Times New Roman"/>
                <a:cs typeface="Times New Roman"/>
              </a:rPr>
              <a:t>informacijos</a:t>
            </a:r>
            <a:r>
              <a:rPr lang="en-US" sz="2800" dirty="0">
                <a:latin typeface="Times New Roman"/>
                <a:cs typeface="Times New Roman"/>
              </a:rPr>
              <a:t> </a:t>
            </a:r>
            <a:r>
              <a:rPr lang="en-US" sz="2800" dirty="0" err="1">
                <a:latin typeface="Times New Roman"/>
                <a:cs typeface="Times New Roman"/>
              </a:rPr>
              <a:t>šaltinių</a:t>
            </a:r>
            <a:r>
              <a:rPr lang="en-US" sz="2800" dirty="0">
                <a:latin typeface="Times New Roman"/>
                <a:cs typeface="Times New Roman"/>
              </a:rPr>
              <a:t>, </a:t>
            </a:r>
            <a:r>
              <a:rPr lang="en-US" sz="2800" dirty="0" err="1">
                <a:latin typeface="Times New Roman"/>
                <a:cs typeface="Times New Roman"/>
              </a:rPr>
              <a:t>kurie</a:t>
            </a:r>
            <a:r>
              <a:rPr lang="en-US" sz="2800" dirty="0">
                <a:latin typeface="Times New Roman"/>
                <a:cs typeface="Times New Roman"/>
              </a:rPr>
              <a:t> </a:t>
            </a:r>
            <a:r>
              <a:rPr lang="en-US" sz="2800" dirty="0" err="1">
                <a:latin typeface="Times New Roman"/>
                <a:cs typeface="Times New Roman"/>
              </a:rPr>
              <a:t>skatina</a:t>
            </a:r>
            <a:r>
              <a:rPr lang="en-US" sz="2800" dirty="0">
                <a:latin typeface="Times New Roman"/>
                <a:cs typeface="Times New Roman"/>
              </a:rPr>
              <a:t> </a:t>
            </a:r>
            <a:r>
              <a:rPr lang="en-US" sz="2800" dirty="0" err="1">
                <a:latin typeface="Times New Roman"/>
                <a:cs typeface="Times New Roman"/>
              </a:rPr>
              <a:t>mokinius</a:t>
            </a:r>
            <a:r>
              <a:rPr lang="en-US" sz="2800" dirty="0">
                <a:latin typeface="Times New Roman"/>
                <a:cs typeface="Times New Roman"/>
              </a:rPr>
              <a:t> </a:t>
            </a:r>
            <a:r>
              <a:rPr lang="en-US" sz="2800" dirty="0" err="1">
                <a:latin typeface="Times New Roman"/>
                <a:cs typeface="Times New Roman"/>
              </a:rPr>
              <a:t>tyrinėti</a:t>
            </a:r>
            <a:r>
              <a:rPr lang="en-US" sz="2800" dirty="0">
                <a:latin typeface="Times New Roman"/>
                <a:cs typeface="Times New Roman"/>
              </a:rPr>
              <a:t>, </a:t>
            </a:r>
            <a:r>
              <a:rPr lang="en-US" sz="2800" dirty="0" err="1">
                <a:latin typeface="Times New Roman"/>
                <a:cs typeface="Times New Roman"/>
              </a:rPr>
              <a:t>ieškoti</a:t>
            </a:r>
            <a:r>
              <a:rPr lang="en-US" sz="2800" dirty="0">
                <a:latin typeface="Times New Roman"/>
                <a:cs typeface="Times New Roman"/>
              </a:rPr>
              <a:t>, </a:t>
            </a:r>
            <a:r>
              <a:rPr lang="en-US" sz="2800" dirty="0" err="1">
                <a:latin typeface="Times New Roman"/>
                <a:cs typeface="Times New Roman"/>
              </a:rPr>
              <a:t>gilinti</a:t>
            </a:r>
            <a:r>
              <a:rPr lang="en-US" sz="2800" dirty="0">
                <a:latin typeface="Times New Roman"/>
                <a:cs typeface="Times New Roman"/>
              </a:rPr>
              <a:t> </a:t>
            </a:r>
            <a:r>
              <a:rPr lang="en-US" sz="2800" dirty="0" err="1">
                <a:latin typeface="Times New Roman"/>
                <a:cs typeface="Times New Roman"/>
              </a:rPr>
              <a:t>žinias</a:t>
            </a:r>
            <a:r>
              <a:rPr lang="en-US" sz="2800" dirty="0">
                <a:latin typeface="Times New Roman"/>
                <a:cs typeface="Times New Roman"/>
              </a:rPr>
              <a:t> (</a:t>
            </a:r>
            <a:r>
              <a:rPr lang="en-US" sz="2800" dirty="0" err="1">
                <a:latin typeface="Times New Roman"/>
                <a:cs typeface="Times New Roman"/>
              </a:rPr>
              <a:t>pvz</a:t>
            </a:r>
            <a:r>
              <a:rPr lang="en-US" sz="2800" dirty="0">
                <a:latin typeface="Times New Roman"/>
                <a:cs typeface="Times New Roman"/>
              </a:rPr>
              <a:t>. , </a:t>
            </a:r>
            <a:r>
              <a:rPr lang="en-US" sz="2800" dirty="0" err="1">
                <a:latin typeface="Times New Roman"/>
                <a:cs typeface="Times New Roman"/>
              </a:rPr>
              <a:t>stendai</a:t>
            </a:r>
            <a:r>
              <a:rPr lang="en-US" sz="2800" dirty="0">
                <a:latin typeface="Times New Roman"/>
                <a:cs typeface="Times New Roman"/>
              </a:rPr>
              <a:t>, </a:t>
            </a:r>
            <a:r>
              <a:rPr lang="en-US" sz="2800" dirty="0" err="1">
                <a:latin typeface="Times New Roman"/>
                <a:cs typeface="Times New Roman"/>
              </a:rPr>
              <a:t>knygos</a:t>
            </a:r>
            <a:r>
              <a:rPr lang="en-US" sz="2800" dirty="0">
                <a:latin typeface="Times New Roman"/>
                <a:cs typeface="Times New Roman"/>
              </a:rPr>
              <a:t>, </a:t>
            </a:r>
            <a:r>
              <a:rPr lang="en-US" sz="2800" dirty="0" err="1">
                <a:latin typeface="Times New Roman"/>
                <a:cs typeface="Times New Roman"/>
              </a:rPr>
              <a:t>skaitmeninės</a:t>
            </a:r>
            <a:r>
              <a:rPr lang="en-US" sz="2800" dirty="0">
                <a:latin typeface="Times New Roman"/>
                <a:cs typeface="Times New Roman"/>
              </a:rPr>
              <a:t> </a:t>
            </a:r>
            <a:r>
              <a:rPr lang="en-US" sz="2800" dirty="0" err="1">
                <a:latin typeface="Times New Roman"/>
                <a:cs typeface="Times New Roman"/>
              </a:rPr>
              <a:t>priemonės</a:t>
            </a:r>
            <a:r>
              <a:rPr lang="en-US" sz="2800" dirty="0">
                <a:latin typeface="Times New Roman"/>
                <a:cs typeface="Times New Roman"/>
              </a:rPr>
              <a:t>). </a:t>
            </a:r>
          </a:p>
        </p:txBody>
      </p:sp>
      <p:sp>
        <p:nvSpPr>
          <p:cNvPr id="5" name="TextBox 4"/>
          <p:cNvSpPr txBox="1"/>
          <p:nvPr/>
        </p:nvSpPr>
        <p:spPr>
          <a:xfrm>
            <a:off x="47034" y="5143010"/>
            <a:ext cx="9096966" cy="1846659"/>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b="1" dirty="0">
                <a:latin typeface="Times New Roman"/>
                <a:cs typeface="Times New Roman"/>
              </a:rPr>
              <a:t>55%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jų</a:t>
            </a:r>
            <a:r>
              <a:rPr lang="en-US" sz="2400" dirty="0">
                <a:latin typeface="Times New Roman"/>
                <a:cs typeface="Times New Roman"/>
              </a:rPr>
              <a:t> </a:t>
            </a:r>
            <a:r>
              <a:rPr lang="en-US" sz="2400" dirty="0" err="1">
                <a:latin typeface="Times New Roman"/>
                <a:cs typeface="Times New Roman"/>
              </a:rPr>
              <a:t>klasės</a:t>
            </a:r>
            <a:r>
              <a:rPr lang="en-US" sz="2400" dirty="0">
                <a:latin typeface="Times New Roman"/>
                <a:cs typeface="Times New Roman"/>
              </a:rPr>
              <a:t> </a:t>
            </a:r>
            <a:r>
              <a:rPr lang="en-US" sz="2400" dirty="0" err="1">
                <a:latin typeface="Times New Roman"/>
                <a:cs typeface="Times New Roman"/>
              </a:rPr>
              <a:t>fizinėje</a:t>
            </a:r>
            <a:r>
              <a:rPr lang="en-US" sz="2400" dirty="0">
                <a:latin typeface="Times New Roman"/>
                <a:cs typeface="Times New Roman"/>
              </a:rPr>
              <a:t> </a:t>
            </a:r>
            <a:r>
              <a:rPr lang="en-US" sz="2400" dirty="0" err="1">
                <a:latin typeface="Times New Roman"/>
                <a:cs typeface="Times New Roman"/>
              </a:rPr>
              <a:t>aplinkoje</a:t>
            </a:r>
            <a:r>
              <a:rPr lang="en-US" sz="2400" dirty="0">
                <a:latin typeface="Times New Roman"/>
                <a:cs typeface="Times New Roman"/>
              </a:rPr>
              <a:t>, </a:t>
            </a:r>
            <a:r>
              <a:rPr lang="en-US" sz="2400" dirty="0" err="1">
                <a:latin typeface="Times New Roman"/>
                <a:cs typeface="Times New Roman"/>
              </a:rPr>
              <a:t>yra</a:t>
            </a:r>
            <a:r>
              <a:rPr lang="en-US" sz="2400" dirty="0">
                <a:latin typeface="Times New Roman"/>
                <a:cs typeface="Times New Roman"/>
              </a:rPr>
              <a:t> </a:t>
            </a:r>
            <a:r>
              <a:rPr lang="en-US" sz="2400" dirty="0" err="1">
                <a:latin typeface="Times New Roman"/>
                <a:cs typeface="Times New Roman"/>
              </a:rPr>
              <a:t>informacinių</a:t>
            </a:r>
            <a:r>
              <a:rPr lang="en-US" sz="2400" dirty="0">
                <a:latin typeface="Times New Roman"/>
                <a:cs typeface="Times New Roman"/>
              </a:rPr>
              <a:t> </a:t>
            </a:r>
            <a:r>
              <a:rPr lang="en-US" sz="2400" dirty="0" err="1">
                <a:latin typeface="Times New Roman"/>
                <a:cs typeface="Times New Roman"/>
              </a:rPr>
              <a:t>šaltinių</a:t>
            </a:r>
            <a:r>
              <a:rPr lang="en-US" sz="2400" dirty="0">
                <a:latin typeface="Times New Roman"/>
                <a:cs typeface="Times New Roman"/>
              </a:rPr>
              <a:t>, </a:t>
            </a:r>
            <a:r>
              <a:rPr lang="en-US" sz="2400" dirty="0" err="1">
                <a:latin typeface="Times New Roman"/>
                <a:cs typeface="Times New Roman"/>
              </a:rPr>
              <a:t>kurie</a:t>
            </a:r>
            <a:r>
              <a:rPr lang="en-US" sz="2400" dirty="0">
                <a:latin typeface="Times New Roman"/>
                <a:cs typeface="Times New Roman"/>
              </a:rPr>
              <a:t> </a:t>
            </a:r>
            <a:r>
              <a:rPr lang="en-US" sz="2400" dirty="0" err="1">
                <a:latin typeface="Times New Roman"/>
                <a:cs typeface="Times New Roman"/>
              </a:rPr>
              <a:t>skatina</a:t>
            </a:r>
            <a:r>
              <a:rPr lang="en-US" sz="2400" dirty="0">
                <a:latin typeface="Times New Roman"/>
                <a:cs typeface="Times New Roman"/>
              </a:rPr>
              <a:t> </a:t>
            </a:r>
            <a:r>
              <a:rPr lang="en-US" sz="2400" dirty="0" err="1">
                <a:latin typeface="Times New Roman"/>
                <a:cs typeface="Times New Roman"/>
              </a:rPr>
              <a:t>mokinius</a:t>
            </a:r>
            <a:r>
              <a:rPr lang="en-US" sz="2400" dirty="0">
                <a:latin typeface="Times New Roman"/>
                <a:cs typeface="Times New Roman"/>
              </a:rPr>
              <a:t> </a:t>
            </a:r>
            <a:r>
              <a:rPr lang="en-US" sz="2400" dirty="0" err="1">
                <a:latin typeface="Times New Roman"/>
                <a:cs typeface="Times New Roman"/>
              </a:rPr>
              <a:t>tyrinėti</a:t>
            </a:r>
            <a:r>
              <a:rPr lang="en-US" sz="2400" dirty="0">
                <a:latin typeface="Times New Roman"/>
                <a:cs typeface="Times New Roman"/>
              </a:rPr>
              <a:t>, </a:t>
            </a:r>
            <a:r>
              <a:rPr lang="en-US" sz="2400" dirty="0" err="1">
                <a:latin typeface="Times New Roman"/>
                <a:cs typeface="Times New Roman"/>
              </a:rPr>
              <a:t>ieškoti</a:t>
            </a:r>
            <a:r>
              <a:rPr lang="en-US" sz="2400" dirty="0">
                <a:latin typeface="Times New Roman"/>
                <a:cs typeface="Times New Roman"/>
              </a:rPr>
              <a:t>, </a:t>
            </a:r>
            <a:r>
              <a:rPr lang="en-US" sz="2400" dirty="0" err="1">
                <a:latin typeface="Times New Roman"/>
                <a:cs typeface="Times New Roman"/>
              </a:rPr>
              <a:t>gilinti</a:t>
            </a:r>
            <a:r>
              <a:rPr lang="en-US" sz="2400" dirty="0">
                <a:latin typeface="Times New Roman"/>
                <a:cs typeface="Times New Roman"/>
              </a:rPr>
              <a:t> </a:t>
            </a:r>
            <a:r>
              <a:rPr lang="en-US" sz="2400" dirty="0" err="1">
                <a:latin typeface="Times New Roman"/>
                <a:cs typeface="Times New Roman"/>
              </a:rPr>
              <a:t>žinias</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b="1" dirty="0">
                <a:latin typeface="Times New Roman"/>
                <a:cs typeface="Times New Roman"/>
              </a:rPr>
              <a:t>39%</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4%</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2%</a:t>
            </a:r>
          </a:p>
          <a:p>
            <a:endParaRPr lang="en-US" dirty="0"/>
          </a:p>
        </p:txBody>
      </p:sp>
    </p:spTree>
    <p:extLst>
      <p:ext uri="{BB962C8B-B14F-4D97-AF65-F5344CB8AC3E}">
        <p14:creationId xmlns:p14="http://schemas.microsoft.com/office/powerpoint/2010/main" val="3099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52142927"/>
              </p:ext>
            </p:extLst>
          </p:nvPr>
        </p:nvGraphicFramePr>
        <p:xfrm>
          <a:off x="0" y="1269999"/>
          <a:ext cx="9144000" cy="338693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549275" y="107576"/>
            <a:ext cx="8042276" cy="1021377"/>
          </a:xfrm>
        </p:spPr>
        <p:txBody>
          <a:bodyPr/>
          <a:lstStyle/>
          <a:p>
            <a:r>
              <a:rPr lang="en-US" sz="3200" dirty="0">
                <a:latin typeface="Times New Roman"/>
                <a:cs typeface="Times New Roman"/>
              </a:rPr>
              <a:t>3.Mano </a:t>
            </a:r>
            <a:r>
              <a:rPr lang="en-US" sz="3200" dirty="0" err="1">
                <a:latin typeface="Times New Roman"/>
                <a:cs typeface="Times New Roman"/>
              </a:rPr>
              <a:t>mokiniai</a:t>
            </a:r>
            <a:r>
              <a:rPr lang="en-US" sz="3200" dirty="0">
                <a:latin typeface="Times New Roman"/>
                <a:cs typeface="Times New Roman"/>
              </a:rPr>
              <a:t> </a:t>
            </a:r>
            <a:r>
              <a:rPr lang="en-US" sz="3200" dirty="0" err="1">
                <a:latin typeface="Times New Roman"/>
                <a:cs typeface="Times New Roman"/>
              </a:rPr>
              <a:t>skatinami</a:t>
            </a:r>
            <a:r>
              <a:rPr lang="en-US" sz="3200" dirty="0">
                <a:latin typeface="Times New Roman"/>
                <a:cs typeface="Times New Roman"/>
              </a:rPr>
              <a:t> </a:t>
            </a:r>
            <a:r>
              <a:rPr lang="en-US" sz="3200" dirty="0" err="1">
                <a:latin typeface="Times New Roman"/>
                <a:cs typeface="Times New Roman"/>
              </a:rPr>
              <a:t>naudotis</a:t>
            </a:r>
            <a:r>
              <a:rPr lang="en-US" sz="3200" dirty="0">
                <a:latin typeface="Times New Roman"/>
                <a:cs typeface="Times New Roman"/>
              </a:rPr>
              <a:t> </a:t>
            </a:r>
            <a:r>
              <a:rPr lang="en-US" sz="3200" dirty="0" err="1">
                <a:latin typeface="Times New Roman"/>
                <a:cs typeface="Times New Roman"/>
              </a:rPr>
              <a:t>fizinėje</a:t>
            </a:r>
            <a:r>
              <a:rPr lang="en-US" sz="3200" dirty="0">
                <a:latin typeface="Times New Roman"/>
                <a:cs typeface="Times New Roman"/>
              </a:rPr>
              <a:t> </a:t>
            </a:r>
            <a:r>
              <a:rPr lang="en-US" sz="3200" dirty="0" err="1">
                <a:latin typeface="Times New Roman"/>
                <a:cs typeface="Times New Roman"/>
              </a:rPr>
              <a:t>aplinkoje</a:t>
            </a:r>
            <a:r>
              <a:rPr lang="en-US" sz="3200" dirty="0">
                <a:latin typeface="Times New Roman"/>
                <a:cs typeface="Times New Roman"/>
              </a:rPr>
              <a:t> </a:t>
            </a:r>
            <a:r>
              <a:rPr lang="en-US" sz="3200" dirty="0" err="1">
                <a:latin typeface="Times New Roman"/>
                <a:cs typeface="Times New Roman"/>
              </a:rPr>
              <a:t>esančiais</a:t>
            </a:r>
            <a:r>
              <a:rPr lang="en-US" sz="3200" dirty="0">
                <a:latin typeface="Times New Roman"/>
                <a:cs typeface="Times New Roman"/>
              </a:rPr>
              <a:t> </a:t>
            </a:r>
            <a:r>
              <a:rPr lang="en-US" sz="3200" dirty="0" err="1">
                <a:latin typeface="Times New Roman"/>
                <a:cs typeface="Times New Roman"/>
              </a:rPr>
              <a:t>ištekliais</a:t>
            </a:r>
            <a:r>
              <a:rPr lang="en-US" sz="3200" dirty="0">
                <a:latin typeface="Times New Roman"/>
                <a:cs typeface="Times New Roman"/>
              </a:rPr>
              <a:t> </a:t>
            </a:r>
            <a:r>
              <a:rPr lang="en-US" sz="3200" dirty="0" err="1">
                <a:latin typeface="Times New Roman"/>
                <a:cs typeface="Times New Roman"/>
              </a:rPr>
              <a:t>savarankiškai</a:t>
            </a:r>
            <a:r>
              <a:rPr lang="en-US" sz="3200" dirty="0">
                <a:latin typeface="Times New Roman"/>
                <a:cs typeface="Times New Roman"/>
              </a:rPr>
              <a:t>. </a:t>
            </a:r>
          </a:p>
        </p:txBody>
      </p:sp>
      <p:sp>
        <p:nvSpPr>
          <p:cNvPr id="5" name="TextBox 4"/>
          <p:cNvSpPr txBox="1"/>
          <p:nvPr/>
        </p:nvSpPr>
        <p:spPr>
          <a:xfrm>
            <a:off x="0" y="5001891"/>
            <a:ext cx="9085096"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61%</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jų</a:t>
            </a:r>
            <a:r>
              <a:rPr lang="en-US" sz="2400" dirty="0">
                <a:latin typeface="Times New Roman"/>
                <a:cs typeface="Times New Roman"/>
              </a:rPr>
              <a:t> </a:t>
            </a:r>
            <a:r>
              <a:rPr lang="en-US" sz="2400" dirty="0" err="1">
                <a:latin typeface="Times New Roman"/>
                <a:cs typeface="Times New Roman"/>
              </a:rPr>
              <a:t>mokiniai</a:t>
            </a:r>
            <a:r>
              <a:rPr lang="en-US" sz="2400" dirty="0">
                <a:latin typeface="Times New Roman"/>
                <a:cs typeface="Times New Roman"/>
              </a:rPr>
              <a:t> </a:t>
            </a:r>
            <a:r>
              <a:rPr lang="en-US" sz="2400" dirty="0" err="1">
                <a:latin typeface="Times New Roman"/>
                <a:cs typeface="Times New Roman"/>
              </a:rPr>
              <a:t>skatinami</a:t>
            </a:r>
            <a:r>
              <a:rPr lang="en-US" sz="2400" dirty="0">
                <a:latin typeface="Times New Roman"/>
                <a:cs typeface="Times New Roman"/>
              </a:rPr>
              <a:t> </a:t>
            </a:r>
            <a:r>
              <a:rPr lang="en-US" sz="2400" dirty="0" err="1">
                <a:latin typeface="Times New Roman"/>
                <a:cs typeface="Times New Roman"/>
              </a:rPr>
              <a:t>naudotis</a:t>
            </a:r>
            <a:r>
              <a:rPr lang="en-US" sz="2400" dirty="0">
                <a:latin typeface="Times New Roman"/>
                <a:cs typeface="Times New Roman"/>
              </a:rPr>
              <a:t> </a:t>
            </a:r>
            <a:r>
              <a:rPr lang="en-US" sz="2400" dirty="0" err="1">
                <a:latin typeface="Times New Roman"/>
                <a:cs typeface="Times New Roman"/>
              </a:rPr>
              <a:t>fizinėje</a:t>
            </a:r>
            <a:r>
              <a:rPr lang="en-US" sz="2400" dirty="0">
                <a:latin typeface="Times New Roman"/>
                <a:cs typeface="Times New Roman"/>
              </a:rPr>
              <a:t> </a:t>
            </a:r>
            <a:r>
              <a:rPr lang="en-US" sz="2400" dirty="0" err="1">
                <a:latin typeface="Times New Roman"/>
                <a:cs typeface="Times New Roman"/>
              </a:rPr>
              <a:t>aplinkoje</a:t>
            </a:r>
            <a:r>
              <a:rPr lang="en-US" sz="2400" dirty="0">
                <a:latin typeface="Times New Roman"/>
                <a:cs typeface="Times New Roman"/>
              </a:rPr>
              <a:t> </a:t>
            </a:r>
            <a:r>
              <a:rPr lang="en-US" sz="2400" dirty="0" err="1">
                <a:latin typeface="Times New Roman"/>
                <a:cs typeface="Times New Roman"/>
              </a:rPr>
              <a:t>esančiais</a:t>
            </a:r>
            <a:r>
              <a:rPr lang="en-US" sz="2400" dirty="0">
                <a:latin typeface="Times New Roman"/>
                <a:cs typeface="Times New Roman"/>
              </a:rPr>
              <a:t> </a:t>
            </a:r>
            <a:r>
              <a:rPr lang="en-US" sz="2400" dirty="0" err="1">
                <a:latin typeface="Times New Roman"/>
                <a:cs typeface="Times New Roman"/>
              </a:rPr>
              <a:t>ištekliais</a:t>
            </a:r>
            <a:r>
              <a:rPr lang="en-US" sz="2400" dirty="0">
                <a:latin typeface="Times New Roman"/>
                <a:cs typeface="Times New Roman"/>
              </a:rPr>
              <a:t> </a:t>
            </a:r>
            <a:r>
              <a:rPr lang="en-US" sz="2400" dirty="0" err="1">
                <a:latin typeface="Times New Roman"/>
                <a:cs typeface="Times New Roman"/>
              </a:rPr>
              <a:t>savarankiškai</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b="1" dirty="0">
                <a:latin typeface="Times New Roman"/>
                <a:cs typeface="Times New Roman"/>
              </a:rPr>
              <a:t>34%</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4%</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1%.</a:t>
            </a:r>
          </a:p>
        </p:txBody>
      </p:sp>
    </p:spTree>
    <p:extLst>
      <p:ext uri="{BB962C8B-B14F-4D97-AF65-F5344CB8AC3E}">
        <p14:creationId xmlns:p14="http://schemas.microsoft.com/office/powerpoint/2010/main" val="2799462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31982403"/>
              </p:ext>
            </p:extLst>
          </p:nvPr>
        </p:nvGraphicFramePr>
        <p:xfrm>
          <a:off x="0" y="1019176"/>
          <a:ext cx="9144000" cy="3355518"/>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692099"/>
          </a:xfrm>
        </p:spPr>
        <p:txBody>
          <a:bodyPr/>
          <a:lstStyle/>
          <a:p>
            <a:r>
              <a:rPr lang="en-US" sz="3200" dirty="0">
                <a:latin typeface="Times New Roman"/>
                <a:cs typeface="Times New Roman"/>
              </a:rPr>
              <a:t>4. </a:t>
            </a:r>
            <a:r>
              <a:rPr lang="en-US" sz="3200" dirty="0" err="1">
                <a:latin typeface="Times New Roman"/>
                <a:cs typeface="Times New Roman"/>
              </a:rPr>
              <a:t>Techninė</a:t>
            </a:r>
            <a:r>
              <a:rPr lang="en-US" sz="3200" dirty="0">
                <a:latin typeface="Times New Roman"/>
                <a:cs typeface="Times New Roman"/>
              </a:rPr>
              <a:t> </a:t>
            </a:r>
            <a:r>
              <a:rPr lang="en-US" sz="3200" dirty="0" err="1">
                <a:latin typeface="Times New Roman"/>
                <a:cs typeface="Times New Roman"/>
              </a:rPr>
              <a:t>įranga</a:t>
            </a:r>
            <a:r>
              <a:rPr lang="en-US" sz="3200" dirty="0">
                <a:latin typeface="Times New Roman"/>
                <a:cs typeface="Times New Roman"/>
              </a:rPr>
              <a:t> </a:t>
            </a:r>
            <a:r>
              <a:rPr lang="en-US" sz="3200" dirty="0" err="1">
                <a:latin typeface="Times New Roman"/>
                <a:cs typeface="Times New Roman"/>
              </a:rPr>
              <a:t>klasėje</a:t>
            </a:r>
            <a:r>
              <a:rPr lang="en-US" sz="3200" dirty="0">
                <a:latin typeface="Times New Roman"/>
                <a:cs typeface="Times New Roman"/>
              </a:rPr>
              <a:t> </a:t>
            </a:r>
            <a:r>
              <a:rPr lang="en-US" sz="3200" dirty="0" err="1">
                <a:latin typeface="Times New Roman"/>
                <a:cs typeface="Times New Roman"/>
              </a:rPr>
              <a:t>dažniausiai</a:t>
            </a:r>
            <a:r>
              <a:rPr lang="en-US" sz="3200" dirty="0">
                <a:latin typeface="Times New Roman"/>
                <a:cs typeface="Times New Roman"/>
              </a:rPr>
              <a:t> </a:t>
            </a:r>
            <a:r>
              <a:rPr lang="en-US" sz="3200" dirty="0" err="1">
                <a:latin typeface="Times New Roman"/>
                <a:cs typeface="Times New Roman"/>
              </a:rPr>
              <a:t>veikia</a:t>
            </a:r>
            <a:r>
              <a:rPr lang="en-US" sz="3200" dirty="0">
                <a:latin typeface="Times New Roman"/>
                <a:cs typeface="Times New Roman"/>
              </a:rPr>
              <a:t> </a:t>
            </a:r>
            <a:r>
              <a:rPr lang="en-US" sz="3200" dirty="0" err="1">
                <a:latin typeface="Times New Roman"/>
                <a:cs typeface="Times New Roman"/>
              </a:rPr>
              <a:t>tinkamai</a:t>
            </a:r>
            <a:r>
              <a:rPr lang="en-US" sz="3200" dirty="0">
                <a:latin typeface="Times New Roman"/>
                <a:cs typeface="Times New Roman"/>
              </a:rPr>
              <a:t>. </a:t>
            </a:r>
          </a:p>
        </p:txBody>
      </p:sp>
      <p:sp>
        <p:nvSpPr>
          <p:cNvPr id="5" name="TextBox 4"/>
          <p:cNvSpPr txBox="1"/>
          <p:nvPr/>
        </p:nvSpPr>
        <p:spPr>
          <a:xfrm>
            <a:off x="0" y="4735332"/>
            <a:ext cx="9143999" cy="1569660"/>
          </a:xfrm>
          <a:prstGeom prst="rect">
            <a:avLst/>
          </a:prstGeom>
          <a:noFill/>
        </p:spPr>
        <p:txBody>
          <a:bodyPr wrap="square" rtlCol="0">
            <a:spAutoFit/>
          </a:bodyPr>
          <a:lstStyle/>
          <a:p>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55% </a:t>
            </a:r>
            <a:r>
              <a:rPr lang="lt-LT" sz="2400" b="1" dirty="0">
                <a:latin typeface="Times New Roman"/>
                <a:cs typeface="Times New Roman"/>
              </a:rPr>
              <a:t> </a:t>
            </a:r>
            <a:r>
              <a:rPr lang="lt-LT" sz="2400" dirty="0">
                <a:latin typeface="Times New Roman"/>
                <a:cs typeface="Times New Roman"/>
              </a:rPr>
              <a:t>ko gero sutinka su teiginiu, kad </a:t>
            </a:r>
          </a:p>
          <a:p>
            <a:r>
              <a:rPr lang="en-US" sz="2400" dirty="0">
                <a:latin typeface="Times New Roman"/>
                <a:cs typeface="Times New Roman"/>
              </a:rPr>
              <a:t>t</a:t>
            </a:r>
            <a:r>
              <a:rPr lang="lt-LT" sz="2400" dirty="0">
                <a:latin typeface="Times New Roman"/>
                <a:cs typeface="Times New Roman"/>
              </a:rPr>
              <a:t>echninė įranga klasėje dažniausiai veikia tinkamai. Visiškai sutinka su pateiktu teiginiu- </a:t>
            </a:r>
            <a:r>
              <a:rPr lang="lt-LT" sz="2400" b="1" dirty="0">
                <a:latin typeface="Times New Roman"/>
                <a:cs typeface="Times New Roman"/>
              </a:rPr>
              <a:t>32%</a:t>
            </a:r>
            <a:r>
              <a:rPr lang="lt-LT" sz="2400" dirty="0">
                <a:latin typeface="Times New Roman"/>
                <a:cs typeface="Times New Roman"/>
              </a:rPr>
              <a:t> respondentų. </a:t>
            </a:r>
            <a:r>
              <a:rPr lang="lt-LT" sz="2400" b="1" dirty="0">
                <a:latin typeface="Times New Roman"/>
                <a:cs typeface="Times New Roman"/>
              </a:rPr>
              <a:t>9%</a:t>
            </a:r>
            <a:r>
              <a:rPr lang="lt-LT" sz="2400" dirty="0">
                <a:latin typeface="Times New Roman"/>
                <a:cs typeface="Times New Roman"/>
              </a:rPr>
              <a:t>- ko gero nesutinka. Ir </a:t>
            </a:r>
            <a:r>
              <a:rPr lang="lt-LT" sz="2400" b="1" dirty="0">
                <a:latin typeface="Times New Roman"/>
                <a:cs typeface="Times New Roman"/>
              </a:rPr>
              <a:t>4%</a:t>
            </a:r>
            <a:r>
              <a:rPr lang="lt-LT" sz="2400" dirty="0">
                <a:latin typeface="Times New Roman"/>
                <a:cs typeface="Times New Roman"/>
              </a:rPr>
              <a:t> visiškai nesutinka su pateiktu teiginiu.</a:t>
            </a:r>
            <a:endParaRPr lang="en-US" sz="2400" dirty="0">
              <a:latin typeface="Times New Roman"/>
              <a:cs typeface="Times New Roman"/>
            </a:endParaRPr>
          </a:p>
        </p:txBody>
      </p:sp>
    </p:spTree>
    <p:extLst>
      <p:ext uri="{BB962C8B-B14F-4D97-AF65-F5344CB8AC3E}">
        <p14:creationId xmlns:p14="http://schemas.microsoft.com/office/powerpoint/2010/main" val="1828092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09759"/>
            <a:ext cx="9144000" cy="6016403"/>
          </a:xfrm>
        </p:spPr>
        <p:txBody>
          <a:bodyPr>
            <a:normAutofit/>
          </a:bodyPr>
          <a:lstStyle/>
          <a:p>
            <a:r>
              <a:rPr lang="en-US" sz="3200" dirty="0" err="1">
                <a:latin typeface="Times New Roman"/>
                <a:cs typeface="Times New Roman"/>
              </a:rPr>
              <a:t>Rodiklis</a:t>
            </a:r>
            <a:r>
              <a:rPr lang="en-US" sz="3200" dirty="0">
                <a:latin typeface="Times New Roman"/>
                <a:cs typeface="Times New Roman"/>
              </a:rPr>
              <a:t>: 3.1.2. </a:t>
            </a:r>
            <a:r>
              <a:rPr lang="en-US" sz="3200" dirty="0" err="1">
                <a:latin typeface="Times New Roman"/>
                <a:cs typeface="Times New Roman"/>
              </a:rPr>
              <a:t>Pastatas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jo</a:t>
            </a:r>
            <a:r>
              <a:rPr lang="en-US" sz="3200" dirty="0">
                <a:latin typeface="Times New Roman"/>
                <a:cs typeface="Times New Roman"/>
              </a:rPr>
              <a:t> </a:t>
            </a:r>
            <a:r>
              <a:rPr lang="en-US" sz="3200" dirty="0" err="1">
                <a:latin typeface="Times New Roman"/>
                <a:cs typeface="Times New Roman"/>
              </a:rPr>
              <a:t>aplinka</a:t>
            </a:r>
            <a:r>
              <a:rPr lang="en-US" sz="3200" dirty="0">
                <a:latin typeface="Times New Roman"/>
                <a:cs typeface="Times New Roman"/>
              </a:rPr>
              <a:t>.</a:t>
            </a: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Estetiškumas</a:t>
            </a:r>
            <a:r>
              <a:rPr lang="en-US" sz="3200" dirty="0">
                <a:latin typeface="Times New Roman"/>
                <a:cs typeface="Times New Roman"/>
              </a:rPr>
              <a:t>; </a:t>
            </a:r>
            <a:r>
              <a:rPr lang="en-US" sz="3200" dirty="0" err="1">
                <a:latin typeface="Times New Roman"/>
                <a:cs typeface="Times New Roman"/>
              </a:rPr>
              <a:t>Ergonomiškumas</a:t>
            </a:r>
            <a:r>
              <a:rPr lang="en-US" sz="3200" dirty="0">
                <a:latin typeface="Times New Roman"/>
                <a:cs typeface="Times New Roman"/>
              </a:rPr>
              <a:t>.</a:t>
            </a:r>
          </a:p>
        </p:txBody>
      </p:sp>
    </p:spTree>
    <p:extLst>
      <p:ext uri="{BB962C8B-B14F-4D97-AF65-F5344CB8AC3E}">
        <p14:creationId xmlns:p14="http://schemas.microsoft.com/office/powerpoint/2010/main" val="19336790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86373538"/>
              </p:ext>
            </p:extLst>
          </p:nvPr>
        </p:nvGraphicFramePr>
        <p:xfrm>
          <a:off x="0" y="1363663"/>
          <a:ext cx="9144000" cy="341870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1256576"/>
          </a:xfrm>
        </p:spPr>
        <p:txBody>
          <a:bodyPr/>
          <a:lstStyle/>
          <a:p>
            <a:pPr algn="just"/>
            <a:r>
              <a:rPr lang="en-US" sz="3200" dirty="0">
                <a:latin typeface="Times New Roman"/>
                <a:cs typeface="Times New Roman"/>
              </a:rPr>
              <a:t>5</a:t>
            </a:r>
            <a:r>
              <a:rPr lang="en-US" sz="2800" dirty="0">
                <a:latin typeface="Times New Roman"/>
                <a:cs typeface="Times New Roman"/>
              </a:rPr>
              <a:t>. Mano </a:t>
            </a:r>
            <a:r>
              <a:rPr lang="en-US" sz="2800" dirty="0" err="1">
                <a:latin typeface="Times New Roman"/>
                <a:cs typeface="Times New Roman"/>
              </a:rPr>
              <a:t>mokiniai</a:t>
            </a:r>
            <a:r>
              <a:rPr lang="en-US" sz="2800" dirty="0">
                <a:latin typeface="Times New Roman"/>
                <a:cs typeface="Times New Roman"/>
              </a:rPr>
              <a:t> </a:t>
            </a:r>
            <a:r>
              <a:rPr lang="en-US" sz="2800" dirty="0" err="1">
                <a:latin typeface="Times New Roman"/>
                <a:cs typeface="Times New Roman"/>
              </a:rPr>
              <a:t>turi</a:t>
            </a:r>
            <a:r>
              <a:rPr lang="en-US" sz="2800" dirty="0">
                <a:latin typeface="Times New Roman"/>
                <a:cs typeface="Times New Roman"/>
              </a:rPr>
              <a:t> </a:t>
            </a:r>
            <a:r>
              <a:rPr lang="en-US" sz="2800" dirty="0" err="1">
                <a:latin typeface="Times New Roman"/>
                <a:cs typeface="Times New Roman"/>
              </a:rPr>
              <a:t>galimybę</a:t>
            </a:r>
            <a:r>
              <a:rPr lang="en-US" sz="2800" dirty="0">
                <a:latin typeface="Times New Roman"/>
                <a:cs typeface="Times New Roman"/>
              </a:rPr>
              <a:t> </a:t>
            </a:r>
            <a:r>
              <a:rPr lang="en-US" sz="2800" dirty="0" err="1">
                <a:latin typeface="Times New Roman"/>
                <a:cs typeface="Times New Roman"/>
              </a:rPr>
              <a:t>rinktis</a:t>
            </a:r>
            <a:r>
              <a:rPr lang="en-US" sz="2800" dirty="0">
                <a:latin typeface="Times New Roman"/>
                <a:cs typeface="Times New Roman"/>
              </a:rPr>
              <a:t> </a:t>
            </a:r>
            <a:r>
              <a:rPr lang="en-US" sz="2800" dirty="0" err="1">
                <a:latin typeface="Times New Roman"/>
                <a:cs typeface="Times New Roman"/>
              </a:rPr>
              <a:t>skirtingas</a:t>
            </a:r>
            <a:r>
              <a:rPr lang="en-US" sz="2800" dirty="0">
                <a:latin typeface="Times New Roman"/>
                <a:cs typeface="Times New Roman"/>
              </a:rPr>
              <a:t> </a:t>
            </a:r>
            <a:r>
              <a:rPr lang="en-US" sz="2800" dirty="0" err="1">
                <a:latin typeface="Times New Roman"/>
                <a:cs typeface="Times New Roman"/>
              </a:rPr>
              <a:t>mokymosi</a:t>
            </a:r>
            <a:r>
              <a:rPr lang="en-US" sz="2800" dirty="0">
                <a:latin typeface="Times New Roman"/>
                <a:cs typeface="Times New Roman"/>
              </a:rPr>
              <a:t> </a:t>
            </a:r>
            <a:r>
              <a:rPr lang="en-US" sz="2800" dirty="0" err="1">
                <a:latin typeface="Times New Roman"/>
                <a:cs typeface="Times New Roman"/>
              </a:rPr>
              <a:t>vietas</a:t>
            </a:r>
            <a:r>
              <a:rPr lang="en-US" sz="2800" dirty="0">
                <a:latin typeface="Times New Roman"/>
                <a:cs typeface="Times New Roman"/>
              </a:rPr>
              <a:t> </a:t>
            </a:r>
            <a:r>
              <a:rPr lang="en-US" sz="2800" dirty="0" err="1">
                <a:latin typeface="Times New Roman"/>
                <a:cs typeface="Times New Roman"/>
              </a:rPr>
              <a:t>pagal</a:t>
            </a:r>
            <a:r>
              <a:rPr lang="en-US" sz="2800" dirty="0">
                <a:latin typeface="Times New Roman"/>
                <a:cs typeface="Times New Roman"/>
              </a:rPr>
              <a:t> </a:t>
            </a:r>
            <a:r>
              <a:rPr lang="en-US" sz="2800" dirty="0" err="1">
                <a:latin typeface="Times New Roman"/>
                <a:cs typeface="Times New Roman"/>
              </a:rPr>
              <a:t>savo</a:t>
            </a:r>
            <a:r>
              <a:rPr lang="en-US" sz="2800" dirty="0">
                <a:latin typeface="Times New Roman"/>
                <a:cs typeface="Times New Roman"/>
              </a:rPr>
              <a:t> </a:t>
            </a:r>
            <a:r>
              <a:rPr lang="en-US" sz="2800" dirty="0" err="1">
                <a:latin typeface="Times New Roman"/>
                <a:cs typeface="Times New Roman"/>
              </a:rPr>
              <a:t>poreikius</a:t>
            </a:r>
            <a:r>
              <a:rPr lang="en-US" sz="2800" dirty="0">
                <a:latin typeface="Times New Roman"/>
                <a:cs typeface="Times New Roman"/>
              </a:rPr>
              <a:t> (rami </a:t>
            </a:r>
            <a:r>
              <a:rPr lang="en-US" sz="2800" dirty="0" err="1">
                <a:latin typeface="Times New Roman"/>
                <a:cs typeface="Times New Roman"/>
              </a:rPr>
              <a:t>vieta</a:t>
            </a:r>
            <a:r>
              <a:rPr lang="en-US" sz="2800" dirty="0">
                <a:latin typeface="Times New Roman"/>
                <a:cs typeface="Times New Roman"/>
              </a:rPr>
              <a:t>, </a:t>
            </a:r>
            <a:r>
              <a:rPr lang="en-US" sz="2800" dirty="0" err="1">
                <a:latin typeface="Times New Roman"/>
                <a:cs typeface="Times New Roman"/>
              </a:rPr>
              <a:t>kūrybinė</a:t>
            </a:r>
            <a:r>
              <a:rPr lang="en-US" sz="2800" dirty="0">
                <a:latin typeface="Times New Roman"/>
                <a:cs typeface="Times New Roman"/>
              </a:rPr>
              <a:t> </a:t>
            </a:r>
            <a:r>
              <a:rPr lang="en-US" sz="2800" dirty="0" err="1">
                <a:latin typeface="Times New Roman"/>
                <a:cs typeface="Times New Roman"/>
              </a:rPr>
              <a:t>zona</a:t>
            </a:r>
            <a:r>
              <a:rPr lang="en-US" sz="2800" dirty="0">
                <a:latin typeface="Times New Roman"/>
                <a:cs typeface="Times New Roman"/>
              </a:rPr>
              <a:t>, </a:t>
            </a:r>
            <a:r>
              <a:rPr lang="en-US" sz="2800" dirty="0" err="1">
                <a:latin typeface="Times New Roman"/>
                <a:cs typeface="Times New Roman"/>
              </a:rPr>
              <a:t>bendradarbiavimo</a:t>
            </a:r>
            <a:r>
              <a:rPr lang="en-US" sz="2800" dirty="0">
                <a:latin typeface="Times New Roman"/>
                <a:cs typeface="Times New Roman"/>
              </a:rPr>
              <a:t> </a:t>
            </a:r>
            <a:r>
              <a:rPr lang="en-US" sz="2800" dirty="0" err="1">
                <a:latin typeface="Times New Roman"/>
                <a:cs typeface="Times New Roman"/>
              </a:rPr>
              <a:t>zona</a:t>
            </a:r>
            <a:r>
              <a:rPr lang="en-US" sz="2800" dirty="0">
                <a:latin typeface="Times New Roman"/>
                <a:cs typeface="Times New Roman"/>
              </a:rPr>
              <a:t>). </a:t>
            </a:r>
          </a:p>
        </p:txBody>
      </p:sp>
      <p:sp>
        <p:nvSpPr>
          <p:cNvPr id="5" name="TextBox 4"/>
          <p:cNvSpPr txBox="1"/>
          <p:nvPr/>
        </p:nvSpPr>
        <p:spPr>
          <a:xfrm>
            <a:off x="1" y="5064610"/>
            <a:ext cx="9143998"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b="1" dirty="0">
                <a:latin typeface="Times New Roman"/>
                <a:cs typeface="Times New Roman"/>
              </a:rPr>
              <a:t>52%</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jų</a:t>
            </a:r>
            <a:r>
              <a:rPr lang="en-US" sz="2400" dirty="0">
                <a:latin typeface="Times New Roman"/>
                <a:cs typeface="Times New Roman"/>
              </a:rPr>
              <a:t> </a:t>
            </a:r>
            <a:r>
              <a:rPr lang="en-US" sz="2400" dirty="0" err="1">
                <a:latin typeface="Times New Roman"/>
                <a:cs typeface="Times New Roman"/>
              </a:rPr>
              <a:t>mokiniai</a:t>
            </a:r>
            <a:endParaRPr lang="en-US" sz="2400" dirty="0">
              <a:latin typeface="Times New Roman"/>
              <a:cs typeface="Times New Roman"/>
            </a:endParaRPr>
          </a:p>
          <a:p>
            <a:pPr algn="just"/>
            <a:r>
              <a:rPr lang="en-US" sz="2400" dirty="0" err="1">
                <a:latin typeface="Times New Roman"/>
                <a:cs typeface="Times New Roman"/>
              </a:rPr>
              <a:t>turi</a:t>
            </a:r>
            <a:r>
              <a:rPr lang="en-US" sz="2400" dirty="0">
                <a:latin typeface="Times New Roman"/>
                <a:cs typeface="Times New Roman"/>
              </a:rPr>
              <a:t> </a:t>
            </a:r>
            <a:r>
              <a:rPr lang="en-US" sz="2400" dirty="0" err="1">
                <a:latin typeface="Times New Roman"/>
                <a:cs typeface="Times New Roman"/>
              </a:rPr>
              <a:t>galimybę</a:t>
            </a:r>
            <a:r>
              <a:rPr lang="en-US" sz="2400" dirty="0">
                <a:latin typeface="Times New Roman"/>
                <a:cs typeface="Times New Roman"/>
              </a:rPr>
              <a:t> </a:t>
            </a:r>
            <a:r>
              <a:rPr lang="en-US" sz="2400" dirty="0" err="1">
                <a:latin typeface="Times New Roman"/>
                <a:cs typeface="Times New Roman"/>
              </a:rPr>
              <a:t>rinktis</a:t>
            </a:r>
            <a:r>
              <a:rPr lang="en-US" sz="2400" dirty="0">
                <a:latin typeface="Times New Roman"/>
                <a:cs typeface="Times New Roman"/>
              </a:rPr>
              <a:t> </a:t>
            </a:r>
            <a:r>
              <a:rPr lang="en-US" sz="2400" dirty="0" err="1">
                <a:latin typeface="Times New Roman"/>
                <a:cs typeface="Times New Roman"/>
              </a:rPr>
              <a:t>skirtingas</a:t>
            </a:r>
            <a:r>
              <a:rPr lang="en-US" sz="2400" dirty="0">
                <a:latin typeface="Times New Roman"/>
                <a:cs typeface="Times New Roman"/>
              </a:rPr>
              <a:t> </a:t>
            </a:r>
            <a:r>
              <a:rPr lang="en-US" sz="2400" dirty="0" err="1">
                <a:latin typeface="Times New Roman"/>
                <a:cs typeface="Times New Roman"/>
              </a:rPr>
              <a:t>mokymosi</a:t>
            </a:r>
            <a:r>
              <a:rPr lang="en-US" sz="2400" dirty="0">
                <a:latin typeface="Times New Roman"/>
                <a:cs typeface="Times New Roman"/>
              </a:rPr>
              <a:t> </a:t>
            </a:r>
            <a:r>
              <a:rPr lang="en-US" sz="2400" dirty="0" err="1">
                <a:latin typeface="Times New Roman"/>
                <a:cs typeface="Times New Roman"/>
              </a:rPr>
              <a:t>vietas</a:t>
            </a:r>
            <a:r>
              <a:rPr lang="en-US" sz="2400" dirty="0">
                <a:latin typeface="Times New Roman"/>
                <a:cs typeface="Times New Roman"/>
              </a:rPr>
              <a:t> </a:t>
            </a:r>
            <a:r>
              <a:rPr lang="en-US" sz="2400" dirty="0" err="1">
                <a:latin typeface="Times New Roman"/>
                <a:cs typeface="Times New Roman"/>
              </a:rPr>
              <a:t>pagal</a:t>
            </a:r>
            <a:r>
              <a:rPr lang="en-US" sz="2400" dirty="0">
                <a:latin typeface="Times New Roman"/>
                <a:cs typeface="Times New Roman"/>
              </a:rPr>
              <a:t> </a:t>
            </a:r>
            <a:r>
              <a:rPr lang="en-US" sz="2400" dirty="0" err="1">
                <a:latin typeface="Times New Roman"/>
                <a:cs typeface="Times New Roman"/>
              </a:rPr>
              <a:t>savo</a:t>
            </a:r>
            <a:r>
              <a:rPr lang="en-US" sz="2400" dirty="0">
                <a:latin typeface="Times New Roman"/>
                <a:cs typeface="Times New Roman"/>
              </a:rPr>
              <a:t> </a:t>
            </a:r>
            <a:r>
              <a:rPr lang="en-US" sz="2400" dirty="0" err="1">
                <a:latin typeface="Times New Roman"/>
                <a:cs typeface="Times New Roman"/>
              </a:rPr>
              <a:t>poreikius</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teiginiu-</a:t>
            </a:r>
            <a:r>
              <a:rPr lang="en-US" sz="2400" b="1" dirty="0">
                <a:latin typeface="Times New Roman"/>
                <a:cs typeface="Times New Roman"/>
              </a:rPr>
              <a:t>7%</a:t>
            </a:r>
            <a:r>
              <a:rPr lang="en-US" sz="2400" dirty="0">
                <a:latin typeface="Times New Roman"/>
                <a:cs typeface="Times New Roman"/>
              </a:rPr>
              <a:t>apklaustųjų.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nesutinka-</a:t>
            </a:r>
            <a:r>
              <a:rPr lang="en-US" sz="2400" b="1" dirty="0">
                <a:latin typeface="Times New Roman"/>
                <a:cs typeface="Times New Roman"/>
              </a:rPr>
              <a:t>29%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12%</a:t>
            </a:r>
          </a:p>
        </p:txBody>
      </p:sp>
    </p:spTree>
    <p:extLst>
      <p:ext uri="{BB962C8B-B14F-4D97-AF65-F5344CB8AC3E}">
        <p14:creationId xmlns:p14="http://schemas.microsoft.com/office/powerpoint/2010/main" val="698035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87362284"/>
              </p:ext>
            </p:extLst>
          </p:nvPr>
        </p:nvGraphicFramePr>
        <p:xfrm>
          <a:off x="0" y="1096964"/>
          <a:ext cx="9144000" cy="3669728"/>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990018"/>
          </a:xfrm>
        </p:spPr>
        <p:txBody>
          <a:bodyPr/>
          <a:lstStyle/>
          <a:p>
            <a:r>
              <a:rPr lang="en-US" sz="3200" dirty="0">
                <a:latin typeface="Times New Roman"/>
                <a:cs typeface="Times New Roman"/>
              </a:rPr>
              <a:t>6. </a:t>
            </a:r>
            <a:r>
              <a:rPr lang="en-US" sz="3200" dirty="0" err="1">
                <a:latin typeface="Times New Roman"/>
                <a:cs typeface="Times New Roman"/>
              </a:rPr>
              <a:t>Klasės</a:t>
            </a:r>
            <a:r>
              <a:rPr lang="en-US" sz="3200" dirty="0">
                <a:latin typeface="Times New Roman"/>
                <a:cs typeface="Times New Roman"/>
              </a:rPr>
              <a:t> </a:t>
            </a:r>
            <a:r>
              <a:rPr lang="en-US" sz="3200" dirty="0" err="1">
                <a:latin typeface="Times New Roman"/>
                <a:cs typeface="Times New Roman"/>
              </a:rPr>
              <a:t>fizinė</a:t>
            </a:r>
            <a:r>
              <a:rPr lang="en-US" sz="3200" dirty="0">
                <a:latin typeface="Times New Roman"/>
                <a:cs typeface="Times New Roman"/>
              </a:rPr>
              <a:t> </a:t>
            </a:r>
            <a:r>
              <a:rPr lang="en-US" sz="3200" dirty="0" err="1">
                <a:latin typeface="Times New Roman"/>
                <a:cs typeface="Times New Roman"/>
              </a:rPr>
              <a:t>aplinka</a:t>
            </a:r>
            <a:r>
              <a:rPr lang="en-US" sz="3200" dirty="0">
                <a:latin typeface="Times New Roman"/>
                <a:cs typeface="Times New Roman"/>
              </a:rPr>
              <a:t> </a:t>
            </a:r>
            <a:r>
              <a:rPr lang="en-US" sz="3200" dirty="0" err="1">
                <a:latin typeface="Times New Roman"/>
                <a:cs typeface="Times New Roman"/>
              </a:rPr>
              <a:t>skatina</a:t>
            </a:r>
            <a:r>
              <a:rPr lang="en-US" sz="3200" dirty="0">
                <a:latin typeface="Times New Roman"/>
                <a:cs typeface="Times New Roman"/>
              </a:rPr>
              <a:t> </a:t>
            </a:r>
            <a:r>
              <a:rPr lang="en-US" sz="3200" dirty="0" err="1">
                <a:latin typeface="Times New Roman"/>
                <a:cs typeface="Times New Roman"/>
              </a:rPr>
              <a:t>mokinių</a:t>
            </a:r>
            <a:r>
              <a:rPr lang="en-US" sz="3200" dirty="0">
                <a:latin typeface="Times New Roman"/>
                <a:cs typeface="Times New Roman"/>
              </a:rPr>
              <a:t> </a:t>
            </a:r>
            <a:r>
              <a:rPr lang="en-US" sz="3200" dirty="0" err="1">
                <a:latin typeface="Times New Roman"/>
                <a:cs typeface="Times New Roman"/>
              </a:rPr>
              <a:t>aktyvumą</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savarankiškumą</a:t>
            </a:r>
            <a:r>
              <a:rPr lang="en-US" sz="3200" dirty="0">
                <a:latin typeface="Times New Roman"/>
                <a:cs typeface="Times New Roman"/>
              </a:rPr>
              <a:t>. </a:t>
            </a:r>
          </a:p>
        </p:txBody>
      </p:sp>
      <p:sp>
        <p:nvSpPr>
          <p:cNvPr id="5" name="TextBox 4"/>
          <p:cNvSpPr txBox="1"/>
          <p:nvPr/>
        </p:nvSpPr>
        <p:spPr>
          <a:xfrm>
            <a:off x="-1" y="5095970"/>
            <a:ext cx="9143999"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en-US" sz="2400" b="1" dirty="0">
                <a:latin typeface="Times New Roman"/>
                <a:cs typeface="Times New Roman"/>
              </a:rPr>
              <a:t>52%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klasės</a:t>
            </a:r>
            <a:r>
              <a:rPr lang="en-US" sz="2400" dirty="0">
                <a:latin typeface="Times New Roman"/>
                <a:cs typeface="Times New Roman"/>
              </a:rPr>
              <a:t> </a:t>
            </a:r>
            <a:r>
              <a:rPr lang="en-US" sz="2400" dirty="0" err="1">
                <a:latin typeface="Times New Roman"/>
                <a:cs typeface="Times New Roman"/>
              </a:rPr>
              <a:t>fizinė</a:t>
            </a:r>
            <a:r>
              <a:rPr lang="en-US" sz="2400" dirty="0">
                <a:latin typeface="Times New Roman"/>
                <a:cs typeface="Times New Roman"/>
              </a:rPr>
              <a:t> </a:t>
            </a:r>
            <a:r>
              <a:rPr lang="en-US" sz="2400" dirty="0" err="1">
                <a:latin typeface="Times New Roman"/>
                <a:cs typeface="Times New Roman"/>
              </a:rPr>
              <a:t>aplinka</a:t>
            </a:r>
            <a:r>
              <a:rPr lang="en-US" sz="2400" dirty="0">
                <a:latin typeface="Times New Roman"/>
                <a:cs typeface="Times New Roman"/>
              </a:rPr>
              <a:t> </a:t>
            </a:r>
            <a:r>
              <a:rPr lang="en-US" sz="2400" dirty="0" err="1">
                <a:latin typeface="Times New Roman"/>
                <a:cs typeface="Times New Roman"/>
              </a:rPr>
              <a:t>skatina</a:t>
            </a:r>
            <a:r>
              <a:rPr lang="en-US" sz="2400" dirty="0">
                <a:latin typeface="Times New Roman"/>
                <a:cs typeface="Times New Roman"/>
              </a:rPr>
              <a:t> </a:t>
            </a:r>
            <a:r>
              <a:rPr lang="en-US" sz="2400" dirty="0" err="1">
                <a:latin typeface="Times New Roman"/>
                <a:cs typeface="Times New Roman"/>
              </a:rPr>
              <a:t>mokinių</a:t>
            </a:r>
            <a:r>
              <a:rPr lang="en-US" sz="2400" dirty="0">
                <a:latin typeface="Times New Roman"/>
                <a:cs typeface="Times New Roman"/>
              </a:rPr>
              <a:t> </a:t>
            </a:r>
            <a:r>
              <a:rPr lang="en-US" sz="2400" dirty="0" err="1">
                <a:latin typeface="Times New Roman"/>
                <a:cs typeface="Times New Roman"/>
              </a:rPr>
              <a:t>aktyvumą</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savarankiškumą</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teiginiu-</a:t>
            </a:r>
            <a:r>
              <a:rPr lang="en-US" sz="2400" b="1" dirty="0">
                <a:latin typeface="Times New Roman"/>
                <a:cs typeface="Times New Roman"/>
              </a:rPr>
              <a:t>38%.</a:t>
            </a:r>
            <a:r>
              <a:rPr lang="en-US" sz="2400" dirty="0">
                <a:latin typeface="Times New Roman"/>
                <a:cs typeface="Times New Roman"/>
              </a:rPr>
              <a:t>  </a:t>
            </a:r>
            <a:r>
              <a:rPr lang="en-US" sz="2400" b="1" dirty="0">
                <a:latin typeface="Times New Roman"/>
                <a:cs typeface="Times New Roman"/>
              </a:rPr>
              <a:t>8%-</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p>
          <a:p>
            <a:pPr algn="just"/>
            <a:r>
              <a:rPr lang="en-US" sz="2400" dirty="0" err="1">
                <a:latin typeface="Times New Roman"/>
                <a:cs typeface="Times New Roman"/>
              </a:rPr>
              <a:t>Ir</a:t>
            </a:r>
            <a:r>
              <a:rPr lang="en-US" sz="2400" dirty="0">
                <a:latin typeface="Times New Roman"/>
                <a:cs typeface="Times New Roman"/>
              </a:rPr>
              <a:t> </a:t>
            </a:r>
            <a:r>
              <a:rPr lang="en-US" sz="2400" b="1" dirty="0">
                <a:latin typeface="Times New Roman"/>
                <a:cs typeface="Times New Roman"/>
              </a:rPr>
              <a:t>2%</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2992409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1010" y="2133600"/>
            <a:ext cx="8177170" cy="2905342"/>
          </a:xfrm>
        </p:spPr>
        <p:txBody>
          <a:bodyPr>
            <a:normAutofit fontScale="92500"/>
          </a:bodyPr>
          <a:lstStyle/>
          <a:p>
            <a:pPr algn="just"/>
            <a:r>
              <a:rPr lang="en-US" sz="2800" dirty="0" err="1">
                <a:latin typeface="Times New Roman"/>
                <a:cs typeface="Times New Roman"/>
              </a:rPr>
              <a:t>Apklausoje</a:t>
            </a:r>
            <a:r>
              <a:rPr lang="en-US" sz="2800" dirty="0">
                <a:latin typeface="Times New Roman"/>
                <a:cs typeface="Times New Roman"/>
              </a:rPr>
              <a:t> </a:t>
            </a:r>
            <a:r>
              <a:rPr lang="en-US" sz="2800" dirty="0" err="1">
                <a:latin typeface="Times New Roman"/>
                <a:cs typeface="Times New Roman"/>
              </a:rPr>
              <a:t>dalyvavo</a:t>
            </a:r>
            <a:r>
              <a:rPr lang="en-US" sz="2800" dirty="0">
                <a:latin typeface="Times New Roman"/>
                <a:cs typeface="Times New Roman"/>
              </a:rPr>
              <a:t> </a:t>
            </a:r>
            <a:r>
              <a:rPr lang="en-US" sz="2800" dirty="0" err="1">
                <a:latin typeface="Times New Roman"/>
                <a:cs typeface="Times New Roman"/>
              </a:rPr>
              <a:t>iš</a:t>
            </a:r>
            <a:r>
              <a:rPr lang="en-US" sz="2800" dirty="0">
                <a:latin typeface="Times New Roman"/>
                <a:cs typeface="Times New Roman"/>
              </a:rPr>
              <a:t> </a:t>
            </a:r>
            <a:r>
              <a:rPr lang="en-US" sz="2800" dirty="0" err="1">
                <a:latin typeface="Times New Roman"/>
                <a:cs typeface="Times New Roman"/>
              </a:rPr>
              <a:t>viso</a:t>
            </a:r>
            <a:r>
              <a:rPr lang="en-US" sz="2800" dirty="0">
                <a:latin typeface="Times New Roman"/>
                <a:cs typeface="Times New Roman"/>
              </a:rPr>
              <a:t> </a:t>
            </a:r>
            <a:r>
              <a:rPr lang="en-US" sz="2800" b="1" dirty="0">
                <a:latin typeface="Times New Roman"/>
                <a:cs typeface="Times New Roman"/>
              </a:rPr>
              <a:t>311</a:t>
            </a:r>
            <a:r>
              <a:rPr lang="lt-LT" sz="2800" dirty="0">
                <a:latin typeface="Times New Roman"/>
                <a:cs typeface="Times New Roman"/>
              </a:rPr>
              <a:t> (5</a:t>
            </a:r>
            <a:r>
              <a:rPr lang="lt-LT" sz="2800" dirty="0">
                <a:solidFill>
                  <a:schemeClr val="tx1"/>
                </a:solidFill>
                <a:latin typeface="Times New Roman"/>
                <a:cs typeface="Times New Roman"/>
              </a:rPr>
              <a:t>-</a:t>
            </a:r>
            <a:r>
              <a:rPr lang="lt-LT" sz="2800" dirty="0">
                <a:latin typeface="Times New Roman"/>
                <a:cs typeface="Times New Roman"/>
              </a:rPr>
              <a:t>8 kl.)</a:t>
            </a:r>
            <a:r>
              <a:rPr lang="en-US" sz="2800" dirty="0">
                <a:latin typeface="Times New Roman"/>
                <a:cs typeface="Times New Roman"/>
              </a:rPr>
              <a:t> </a:t>
            </a:r>
            <a:r>
              <a:rPr lang="lt-LT" sz="2800" dirty="0">
                <a:latin typeface="Times New Roman"/>
                <a:cs typeface="Times New Roman"/>
              </a:rPr>
              <a:t>m</a:t>
            </a:r>
            <a:r>
              <a:rPr lang="en-US" sz="2800" dirty="0" err="1">
                <a:latin typeface="Times New Roman"/>
                <a:cs typeface="Times New Roman"/>
              </a:rPr>
              <a:t>okini</a:t>
            </a:r>
            <a:r>
              <a:rPr lang="lt-LT" sz="2800" dirty="0">
                <a:latin typeface="Times New Roman"/>
                <a:cs typeface="Times New Roman"/>
              </a:rPr>
              <a:t>ų (</a:t>
            </a:r>
            <a:r>
              <a:rPr lang="en-US" sz="2800" b="1" dirty="0">
                <a:latin typeface="Times New Roman"/>
                <a:cs typeface="Times New Roman"/>
              </a:rPr>
              <a:t>72%</a:t>
            </a:r>
            <a:r>
              <a:rPr lang="lt-LT" sz="2800" b="1" dirty="0">
                <a:latin typeface="Times New Roman"/>
                <a:cs typeface="Times New Roman"/>
              </a:rPr>
              <a:t>)</a:t>
            </a:r>
            <a:r>
              <a:rPr lang="en-US" sz="2800" dirty="0">
                <a:latin typeface="Times New Roman"/>
                <a:cs typeface="Times New Roman"/>
              </a:rPr>
              <a:t> </a:t>
            </a:r>
            <a:endParaRPr lang="lt-LT" sz="2800" dirty="0">
              <a:latin typeface="Times New Roman"/>
              <a:cs typeface="Times New Roman"/>
            </a:endParaRPr>
          </a:p>
          <a:p>
            <a:pPr algn="just"/>
            <a:endParaRPr lang="en-US" dirty="0">
              <a:latin typeface="Times New Roman"/>
              <a:cs typeface="Times New Roman"/>
            </a:endParaRPr>
          </a:p>
          <a:p>
            <a:pPr algn="just"/>
            <a:r>
              <a:rPr lang="en-US" sz="2800" dirty="0" err="1">
                <a:latin typeface="Times New Roman"/>
                <a:cs typeface="Times New Roman"/>
              </a:rPr>
              <a:t>Apklausoje</a:t>
            </a:r>
            <a:r>
              <a:rPr lang="en-US" sz="2800" dirty="0">
                <a:latin typeface="Times New Roman"/>
                <a:cs typeface="Times New Roman"/>
              </a:rPr>
              <a:t> </a:t>
            </a:r>
            <a:r>
              <a:rPr lang="en-US" sz="2800" dirty="0" err="1">
                <a:latin typeface="Times New Roman"/>
                <a:cs typeface="Times New Roman"/>
              </a:rPr>
              <a:t>dalyvavo</a:t>
            </a:r>
            <a:r>
              <a:rPr lang="en-US" sz="2800" dirty="0">
                <a:latin typeface="Times New Roman"/>
                <a:cs typeface="Times New Roman"/>
              </a:rPr>
              <a:t> </a:t>
            </a:r>
            <a:r>
              <a:rPr lang="en-US" sz="2800" b="1" dirty="0">
                <a:latin typeface="Times New Roman"/>
                <a:cs typeface="Times New Roman"/>
              </a:rPr>
              <a:t>58</a:t>
            </a:r>
            <a:r>
              <a:rPr lang="en-US" sz="2800" dirty="0">
                <a:latin typeface="Times New Roman"/>
                <a:cs typeface="Times New Roman"/>
              </a:rPr>
              <a:t> </a:t>
            </a:r>
            <a:r>
              <a:rPr lang="en-US" sz="2800" dirty="0" err="1">
                <a:latin typeface="Times New Roman"/>
                <a:cs typeface="Times New Roman"/>
              </a:rPr>
              <a:t>mokytojai</a:t>
            </a:r>
            <a:r>
              <a:rPr lang="lt-LT" sz="2800" dirty="0">
                <a:latin typeface="Times New Roman"/>
                <a:cs typeface="Times New Roman"/>
              </a:rPr>
              <a:t> (</a:t>
            </a:r>
            <a:r>
              <a:rPr lang="en-US" sz="2800" b="1" dirty="0">
                <a:latin typeface="Times New Roman"/>
                <a:cs typeface="Times New Roman"/>
              </a:rPr>
              <a:t>68%</a:t>
            </a:r>
            <a:r>
              <a:rPr lang="lt-LT" sz="2800" dirty="0">
                <a:latin typeface="Times New Roman"/>
                <a:cs typeface="Times New Roman"/>
              </a:rPr>
              <a:t>)</a:t>
            </a:r>
          </a:p>
          <a:p>
            <a:pPr marL="68580" indent="0" algn="just">
              <a:buNone/>
            </a:pPr>
            <a:endParaRPr lang="en-US" dirty="0">
              <a:latin typeface="Times New Roman"/>
              <a:cs typeface="Times New Roman"/>
            </a:endParaRPr>
          </a:p>
          <a:p>
            <a:pPr algn="just"/>
            <a:r>
              <a:rPr lang="en-US" sz="2800" dirty="0" err="1">
                <a:latin typeface="Times New Roman"/>
                <a:cs typeface="Times New Roman"/>
              </a:rPr>
              <a:t>Apklausoje</a:t>
            </a:r>
            <a:r>
              <a:rPr lang="en-US" sz="2800" dirty="0">
                <a:latin typeface="Times New Roman"/>
                <a:cs typeface="Times New Roman"/>
              </a:rPr>
              <a:t> </a:t>
            </a:r>
            <a:r>
              <a:rPr lang="en-US" sz="2800" dirty="0" err="1">
                <a:latin typeface="Times New Roman"/>
                <a:cs typeface="Times New Roman"/>
              </a:rPr>
              <a:t>dalyvavo</a:t>
            </a:r>
            <a:r>
              <a:rPr lang="en-US" sz="2800" dirty="0">
                <a:latin typeface="Times New Roman"/>
                <a:cs typeface="Times New Roman"/>
              </a:rPr>
              <a:t>  </a:t>
            </a:r>
            <a:r>
              <a:rPr lang="en-US" sz="2800" b="1" dirty="0">
                <a:solidFill>
                  <a:srgbClr val="000000"/>
                </a:solidFill>
                <a:latin typeface="Times New Roman"/>
                <a:cs typeface="Times New Roman"/>
              </a:rPr>
              <a:t>236 </a:t>
            </a:r>
            <a:r>
              <a:rPr lang="en-US" sz="2800" dirty="0" err="1">
                <a:solidFill>
                  <a:srgbClr val="000000"/>
                </a:solidFill>
                <a:latin typeface="Times New Roman"/>
                <a:cs typeface="Times New Roman"/>
              </a:rPr>
              <a:t>tėvai</a:t>
            </a:r>
            <a:r>
              <a:rPr lang="lt-LT" sz="2800" dirty="0">
                <a:solidFill>
                  <a:srgbClr val="000000"/>
                </a:solidFill>
                <a:latin typeface="Times New Roman"/>
                <a:cs typeface="Times New Roman"/>
              </a:rPr>
              <a:t> (</a:t>
            </a:r>
            <a:r>
              <a:rPr lang="en-US" sz="2800" b="1" dirty="0">
                <a:solidFill>
                  <a:srgbClr val="000000"/>
                </a:solidFill>
                <a:latin typeface="Times New Roman"/>
                <a:cs typeface="Times New Roman"/>
              </a:rPr>
              <a:t>30%</a:t>
            </a:r>
            <a:r>
              <a:rPr lang="lt-LT" sz="2800" b="1" dirty="0">
                <a:solidFill>
                  <a:srgbClr val="000000"/>
                </a:solidFill>
                <a:latin typeface="Times New Roman"/>
                <a:cs typeface="Times New Roman"/>
              </a:rPr>
              <a:t>) popieriniu būdu- 337 tėvai. Iš viso 573 tėvai  ( 71%)</a:t>
            </a:r>
            <a:endParaRPr lang="en-US" sz="2800" dirty="0">
              <a:solidFill>
                <a:srgbClr val="000000"/>
              </a:solidFill>
              <a:latin typeface="Times New Roman"/>
              <a:cs typeface="Times New Roman"/>
            </a:endParaRPr>
          </a:p>
        </p:txBody>
      </p:sp>
      <p:sp>
        <p:nvSpPr>
          <p:cNvPr id="2" name="Title 1"/>
          <p:cNvSpPr>
            <a:spLocks noGrp="1"/>
          </p:cNvSpPr>
          <p:nvPr>
            <p:ph type="title"/>
          </p:nvPr>
        </p:nvSpPr>
        <p:spPr>
          <a:xfrm>
            <a:off x="481010" y="384876"/>
            <a:ext cx="8177170" cy="1206858"/>
          </a:xfrm>
        </p:spPr>
        <p:txBody>
          <a:bodyPr>
            <a:normAutofit/>
          </a:bodyPr>
          <a:lstStyle/>
          <a:p>
            <a:r>
              <a:rPr lang="en-US" sz="2800" b="1" dirty="0" err="1">
                <a:solidFill>
                  <a:srgbClr val="000000"/>
                </a:solidFill>
                <a:latin typeface="Times New Roman"/>
                <a:cs typeface="Times New Roman"/>
              </a:rPr>
              <a:t>Bendra</a:t>
            </a:r>
            <a:r>
              <a:rPr lang="en-US" sz="2800" b="1" dirty="0">
                <a:solidFill>
                  <a:srgbClr val="000000"/>
                </a:solidFill>
                <a:latin typeface="Times New Roman"/>
                <a:cs typeface="Times New Roman"/>
              </a:rPr>
              <a:t> </a:t>
            </a:r>
            <a:r>
              <a:rPr lang="en-US" sz="2800" b="1" dirty="0" err="1">
                <a:solidFill>
                  <a:srgbClr val="000000"/>
                </a:solidFill>
                <a:latin typeface="Times New Roman"/>
                <a:cs typeface="Times New Roman"/>
              </a:rPr>
              <a:t>informacija</a:t>
            </a:r>
            <a:r>
              <a:rPr lang="en-US" sz="2800" b="1" dirty="0">
                <a:solidFill>
                  <a:srgbClr val="000000"/>
                </a:solidFill>
                <a:latin typeface="Times New Roman"/>
                <a:cs typeface="Times New Roman"/>
              </a:rPr>
              <a:t> </a:t>
            </a:r>
            <a:r>
              <a:rPr lang="en-US" sz="2800" b="1" dirty="0" err="1">
                <a:solidFill>
                  <a:srgbClr val="000000"/>
                </a:solidFill>
                <a:latin typeface="Times New Roman"/>
                <a:cs typeface="Times New Roman"/>
              </a:rPr>
              <a:t>apie</a:t>
            </a:r>
            <a:r>
              <a:rPr lang="en-US" sz="2800" b="1" dirty="0">
                <a:solidFill>
                  <a:srgbClr val="000000"/>
                </a:solidFill>
                <a:latin typeface="Times New Roman"/>
                <a:cs typeface="Times New Roman"/>
              </a:rPr>
              <a:t> </a:t>
            </a:r>
            <a:r>
              <a:rPr lang="en-US" sz="2800" b="1" dirty="0" err="1">
                <a:solidFill>
                  <a:srgbClr val="000000"/>
                </a:solidFill>
                <a:latin typeface="Times New Roman"/>
                <a:cs typeface="Times New Roman"/>
              </a:rPr>
              <a:t>vidinio</a:t>
            </a:r>
            <a:r>
              <a:rPr lang="en-US" sz="2800" b="1" dirty="0">
                <a:solidFill>
                  <a:srgbClr val="000000"/>
                </a:solidFill>
                <a:latin typeface="Times New Roman"/>
                <a:cs typeface="Times New Roman"/>
              </a:rPr>
              <a:t> </a:t>
            </a:r>
            <a:r>
              <a:rPr lang="en-US" sz="2800" b="1" dirty="0" err="1">
                <a:solidFill>
                  <a:srgbClr val="000000"/>
                </a:solidFill>
                <a:latin typeface="Times New Roman"/>
                <a:cs typeface="Times New Roman"/>
              </a:rPr>
              <a:t>audito</a:t>
            </a:r>
            <a:r>
              <a:rPr lang="en-US" sz="2800" b="1" dirty="0">
                <a:solidFill>
                  <a:srgbClr val="000000"/>
                </a:solidFill>
                <a:latin typeface="Times New Roman"/>
                <a:cs typeface="Times New Roman"/>
              </a:rPr>
              <a:t> </a:t>
            </a:r>
            <a:r>
              <a:rPr lang="en-US" sz="2800" b="1" dirty="0" err="1">
                <a:solidFill>
                  <a:srgbClr val="000000"/>
                </a:solidFill>
                <a:latin typeface="Times New Roman"/>
                <a:cs typeface="Times New Roman"/>
              </a:rPr>
              <a:t>dalyvius</a:t>
            </a:r>
            <a:endParaRPr lang="en-US" sz="2800" b="1" dirty="0">
              <a:solidFill>
                <a:srgbClr val="000000"/>
              </a:solidFill>
              <a:latin typeface="Times New Roman"/>
              <a:cs typeface="Times New Roman"/>
            </a:endParaRPr>
          </a:p>
        </p:txBody>
      </p:sp>
    </p:spTree>
    <p:extLst>
      <p:ext uri="{BB962C8B-B14F-4D97-AF65-F5344CB8AC3E}">
        <p14:creationId xmlns:p14="http://schemas.microsoft.com/office/powerpoint/2010/main" val="4674995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45304101"/>
              </p:ext>
            </p:extLst>
          </p:nvPr>
        </p:nvGraphicFramePr>
        <p:xfrm>
          <a:off x="0" y="1285876"/>
          <a:ext cx="9015413" cy="343377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4000" cy="1178175"/>
          </a:xfrm>
        </p:spPr>
        <p:txBody>
          <a:bodyPr/>
          <a:lstStyle/>
          <a:p>
            <a:r>
              <a:rPr lang="en-US" sz="3200" dirty="0">
                <a:latin typeface="Times New Roman"/>
                <a:cs typeface="Times New Roman"/>
              </a:rPr>
              <a:t>7. </a:t>
            </a:r>
            <a:r>
              <a:rPr lang="en-US" sz="3200" dirty="0" err="1">
                <a:latin typeface="Times New Roman"/>
                <a:cs typeface="Times New Roman"/>
              </a:rPr>
              <a:t>Veiklos</a:t>
            </a:r>
            <a:r>
              <a:rPr lang="en-US" sz="3200" dirty="0">
                <a:latin typeface="Times New Roman"/>
                <a:cs typeface="Times New Roman"/>
              </a:rPr>
              <a:t> </a:t>
            </a:r>
            <a:r>
              <a:rPr lang="en-US" sz="3200" dirty="0" err="1">
                <a:latin typeface="Times New Roman"/>
                <a:cs typeface="Times New Roman"/>
              </a:rPr>
              <a:t>zonos</a:t>
            </a:r>
            <a:r>
              <a:rPr lang="en-US" sz="3200" dirty="0">
                <a:latin typeface="Times New Roman"/>
                <a:cs typeface="Times New Roman"/>
              </a:rPr>
              <a:t> (</a:t>
            </a:r>
            <a:r>
              <a:rPr lang="en-US" sz="3200" dirty="0" err="1">
                <a:latin typeface="Times New Roman"/>
                <a:cs typeface="Times New Roman"/>
              </a:rPr>
              <a:t>kampeliai</a:t>
            </a:r>
            <a:r>
              <a:rPr lang="en-US" sz="3200" dirty="0">
                <a:latin typeface="Times New Roman"/>
                <a:cs typeface="Times New Roman"/>
              </a:rPr>
              <a:t>) </a:t>
            </a:r>
            <a:r>
              <a:rPr lang="en-US" sz="3200" dirty="0" err="1">
                <a:latin typeface="Times New Roman"/>
                <a:cs typeface="Times New Roman"/>
              </a:rPr>
              <a:t>aiškiai</a:t>
            </a:r>
            <a:r>
              <a:rPr lang="en-US" sz="3200" dirty="0">
                <a:latin typeface="Times New Roman"/>
                <a:cs typeface="Times New Roman"/>
              </a:rPr>
              <a:t> </a:t>
            </a:r>
            <a:r>
              <a:rPr lang="en-US" sz="3200" dirty="0" err="1">
                <a:latin typeface="Times New Roman"/>
                <a:cs typeface="Times New Roman"/>
              </a:rPr>
              <a:t>strukt</a:t>
            </a:r>
            <a:r>
              <a:rPr lang="lt-LT" sz="3200" dirty="0">
                <a:latin typeface="Times New Roman"/>
                <a:cs typeface="Times New Roman"/>
              </a:rPr>
              <a:t>ū</a:t>
            </a:r>
            <a:r>
              <a:rPr lang="en-US" sz="3200" dirty="0" err="1">
                <a:latin typeface="Times New Roman"/>
                <a:cs typeface="Times New Roman"/>
              </a:rPr>
              <a:t>ruotos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paskatina</a:t>
            </a:r>
            <a:r>
              <a:rPr lang="en-US" sz="3200" dirty="0">
                <a:latin typeface="Times New Roman"/>
                <a:cs typeface="Times New Roman"/>
              </a:rPr>
              <a:t> </a:t>
            </a:r>
            <a:r>
              <a:rPr lang="en-US" sz="3200" dirty="0" err="1">
                <a:latin typeface="Times New Roman"/>
                <a:cs typeface="Times New Roman"/>
              </a:rPr>
              <a:t>sava</a:t>
            </a:r>
            <a:r>
              <a:rPr lang="lt-LT" sz="3200" dirty="0">
                <a:latin typeface="Times New Roman"/>
                <a:cs typeface="Times New Roman"/>
              </a:rPr>
              <a:t>ra</a:t>
            </a:r>
            <a:r>
              <a:rPr lang="en-US" sz="3200" dirty="0" err="1">
                <a:latin typeface="Times New Roman"/>
                <a:cs typeface="Times New Roman"/>
              </a:rPr>
              <a:t>nkišką</a:t>
            </a:r>
            <a:r>
              <a:rPr lang="en-US" sz="3200" dirty="0">
                <a:latin typeface="Times New Roman"/>
                <a:cs typeface="Times New Roman"/>
              </a:rPr>
              <a:t> </a:t>
            </a:r>
            <a:r>
              <a:rPr lang="en-US" sz="3200" dirty="0" err="1">
                <a:latin typeface="Times New Roman"/>
                <a:cs typeface="Times New Roman"/>
              </a:rPr>
              <a:t>veikimą</a:t>
            </a:r>
            <a:r>
              <a:rPr lang="en-US" sz="3200" dirty="0">
                <a:latin typeface="Times New Roman"/>
                <a:cs typeface="Times New Roman"/>
              </a:rPr>
              <a:t>. </a:t>
            </a:r>
          </a:p>
        </p:txBody>
      </p:sp>
      <p:sp>
        <p:nvSpPr>
          <p:cNvPr id="5" name="TextBox 4"/>
          <p:cNvSpPr txBox="1"/>
          <p:nvPr/>
        </p:nvSpPr>
        <p:spPr>
          <a:xfrm>
            <a:off x="0" y="4923491"/>
            <a:ext cx="9144000"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30%</a:t>
            </a:r>
            <a:r>
              <a:rPr lang="en-US" sz="2400" dirty="0">
                <a:latin typeface="Times New Roman"/>
                <a:cs typeface="Times New Roman"/>
              </a:rPr>
              <a:t> ko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veiklos</a:t>
            </a:r>
            <a:r>
              <a:rPr lang="en-US" sz="2400" dirty="0">
                <a:latin typeface="Times New Roman"/>
                <a:cs typeface="Times New Roman"/>
              </a:rPr>
              <a:t> </a:t>
            </a:r>
            <a:r>
              <a:rPr lang="en-US" sz="2400" dirty="0" err="1">
                <a:latin typeface="Times New Roman"/>
                <a:cs typeface="Times New Roman"/>
              </a:rPr>
              <a:t>zonos</a:t>
            </a:r>
            <a:r>
              <a:rPr lang="en-US" sz="2400" dirty="0">
                <a:latin typeface="Times New Roman"/>
                <a:cs typeface="Times New Roman"/>
              </a:rPr>
              <a:t> (</a:t>
            </a:r>
            <a:r>
              <a:rPr lang="en-US" sz="2400" dirty="0" err="1">
                <a:latin typeface="Times New Roman"/>
                <a:cs typeface="Times New Roman"/>
              </a:rPr>
              <a:t>kampeliai</a:t>
            </a:r>
            <a:r>
              <a:rPr lang="en-US" sz="2400" dirty="0">
                <a:latin typeface="Times New Roman"/>
                <a:cs typeface="Times New Roman"/>
              </a:rPr>
              <a:t>) </a:t>
            </a:r>
            <a:r>
              <a:rPr lang="en-US" sz="2400" dirty="0" err="1">
                <a:latin typeface="Times New Roman"/>
                <a:cs typeface="Times New Roman"/>
              </a:rPr>
              <a:t>aiškiai</a:t>
            </a:r>
            <a:r>
              <a:rPr lang="en-US" sz="2400" dirty="0">
                <a:latin typeface="Times New Roman"/>
                <a:cs typeface="Times New Roman"/>
              </a:rPr>
              <a:t> </a:t>
            </a:r>
            <a:r>
              <a:rPr lang="en-US" sz="2400" dirty="0" err="1">
                <a:latin typeface="Times New Roman"/>
                <a:cs typeface="Times New Roman"/>
              </a:rPr>
              <a:t>strukt</a:t>
            </a:r>
            <a:r>
              <a:rPr lang="lt-LT" sz="2400" dirty="0">
                <a:latin typeface="Times New Roman"/>
                <a:cs typeface="Times New Roman"/>
              </a:rPr>
              <a:t>ū</a:t>
            </a:r>
            <a:r>
              <a:rPr lang="en-US" sz="2400" dirty="0" err="1">
                <a:latin typeface="Times New Roman"/>
                <a:cs typeface="Times New Roman"/>
              </a:rPr>
              <a:t>ruotos</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paskatina</a:t>
            </a:r>
            <a:r>
              <a:rPr lang="en-US" sz="2400" dirty="0">
                <a:latin typeface="Times New Roman"/>
                <a:cs typeface="Times New Roman"/>
              </a:rPr>
              <a:t> </a:t>
            </a:r>
            <a:r>
              <a:rPr lang="en-US" sz="2400" dirty="0" err="1">
                <a:latin typeface="Times New Roman"/>
                <a:cs typeface="Times New Roman"/>
              </a:rPr>
              <a:t>savarankišką</a:t>
            </a:r>
            <a:r>
              <a:rPr lang="en-US" sz="2400" dirty="0">
                <a:latin typeface="Times New Roman"/>
                <a:cs typeface="Times New Roman"/>
              </a:rPr>
              <a:t> </a:t>
            </a:r>
            <a:r>
              <a:rPr lang="en-US" sz="2400" dirty="0" err="1">
                <a:latin typeface="Times New Roman"/>
                <a:cs typeface="Times New Roman"/>
              </a:rPr>
              <a:t>veikimą</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b="1" dirty="0">
                <a:latin typeface="Times New Roman"/>
                <a:cs typeface="Times New Roman"/>
              </a:rPr>
              <a:t>20%</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sutinka-</a:t>
            </a:r>
            <a:r>
              <a:rPr lang="en-US" sz="2400" b="1" dirty="0">
                <a:latin typeface="Times New Roman"/>
                <a:cs typeface="Times New Roman"/>
              </a:rPr>
              <a:t>16%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4%.</a:t>
            </a:r>
          </a:p>
        </p:txBody>
      </p:sp>
    </p:spTree>
    <p:extLst>
      <p:ext uri="{BB962C8B-B14F-4D97-AF65-F5344CB8AC3E}">
        <p14:creationId xmlns:p14="http://schemas.microsoft.com/office/powerpoint/2010/main" val="39331463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
            <a:ext cx="9144000" cy="6126162"/>
          </a:xfrm>
        </p:spPr>
        <p:txBody>
          <a:bodyPr>
            <a:normAutofit/>
          </a:bodyPr>
          <a:lstStyle/>
          <a:p>
            <a:r>
              <a:rPr lang="en-US" sz="3200" dirty="0" err="1">
                <a:latin typeface="Times New Roman"/>
                <a:cs typeface="Times New Roman"/>
              </a:rPr>
              <a:t>Rodiklis</a:t>
            </a:r>
            <a:r>
              <a:rPr lang="en-US" sz="3200" dirty="0">
                <a:latin typeface="Times New Roman"/>
                <a:cs typeface="Times New Roman"/>
              </a:rPr>
              <a:t>: 3.1.3 </a:t>
            </a:r>
            <a:r>
              <a:rPr lang="en-US" sz="3200" dirty="0" err="1">
                <a:latin typeface="Times New Roman"/>
                <a:cs typeface="Times New Roman"/>
              </a:rPr>
              <a:t>Aplinkų</a:t>
            </a:r>
            <a:r>
              <a:rPr lang="en-US" sz="3200" dirty="0">
                <a:latin typeface="Times New Roman"/>
                <a:cs typeface="Times New Roman"/>
              </a:rPr>
              <a:t> </a:t>
            </a:r>
            <a:r>
              <a:rPr lang="en-US" sz="3200" dirty="0" err="1">
                <a:latin typeface="Times New Roman"/>
                <a:cs typeface="Times New Roman"/>
              </a:rPr>
              <a:t>bendrak</a:t>
            </a:r>
            <a:r>
              <a:rPr lang="lt-LT" sz="3200" dirty="0">
                <a:latin typeface="Times New Roman"/>
                <a:cs typeface="Times New Roman"/>
              </a:rPr>
              <a:t>ū</a:t>
            </a:r>
            <a:r>
              <a:rPr lang="en-US" sz="3200" dirty="0" err="1">
                <a:latin typeface="Times New Roman"/>
                <a:cs typeface="Times New Roman"/>
              </a:rPr>
              <a:t>ra.</a:t>
            </a:r>
            <a:endParaRPr lang="en-US" sz="3200" dirty="0">
              <a:latin typeface="Times New Roman"/>
              <a:cs typeface="Times New Roman"/>
            </a:endParaRP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Mokinių</a:t>
            </a:r>
            <a:r>
              <a:rPr lang="en-US" sz="3200" dirty="0">
                <a:latin typeface="Times New Roman"/>
                <a:cs typeface="Times New Roman"/>
              </a:rPr>
              <a:t> </a:t>
            </a:r>
            <a:r>
              <a:rPr lang="en-US" sz="3200" dirty="0" err="1">
                <a:latin typeface="Times New Roman"/>
                <a:cs typeface="Times New Roman"/>
              </a:rPr>
              <a:t>įsitraukimas</a:t>
            </a:r>
            <a:r>
              <a:rPr lang="en-US" sz="3200" dirty="0">
                <a:latin typeface="Times New Roman"/>
                <a:cs typeface="Times New Roman"/>
              </a:rPr>
              <a:t>; </a:t>
            </a:r>
            <a:r>
              <a:rPr lang="en-US" sz="3200" dirty="0" err="1">
                <a:latin typeface="Times New Roman"/>
                <a:cs typeface="Times New Roman"/>
              </a:rPr>
              <a:t>Mokinių</a:t>
            </a:r>
            <a:r>
              <a:rPr lang="en-US" sz="3200" dirty="0">
                <a:latin typeface="Times New Roman"/>
                <a:cs typeface="Times New Roman"/>
              </a:rPr>
              <a:t> </a:t>
            </a:r>
            <a:r>
              <a:rPr lang="en-US" sz="3200" dirty="0" err="1">
                <a:latin typeface="Times New Roman"/>
                <a:cs typeface="Times New Roman"/>
              </a:rPr>
              <a:t>darbų</a:t>
            </a:r>
            <a:r>
              <a:rPr lang="en-US" sz="3200" dirty="0">
                <a:latin typeface="Times New Roman"/>
                <a:cs typeface="Times New Roman"/>
              </a:rPr>
              <a:t> </a:t>
            </a:r>
            <a:r>
              <a:rPr lang="en-US" sz="3200" dirty="0" err="1">
                <a:latin typeface="Times New Roman"/>
                <a:cs typeface="Times New Roman"/>
              </a:rPr>
              <a:t>demonstravimas</a:t>
            </a:r>
            <a:r>
              <a:rPr lang="en-US" sz="3200" dirty="0">
                <a:latin typeface="Times New Roman"/>
                <a:cs typeface="Times New Roman"/>
              </a:rPr>
              <a:t>.</a:t>
            </a:r>
          </a:p>
        </p:txBody>
      </p:sp>
    </p:spTree>
    <p:extLst>
      <p:ext uri="{BB962C8B-B14F-4D97-AF65-F5344CB8AC3E}">
        <p14:creationId xmlns:p14="http://schemas.microsoft.com/office/powerpoint/2010/main" val="31280226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57473344"/>
              </p:ext>
            </p:extLst>
          </p:nvPr>
        </p:nvGraphicFramePr>
        <p:xfrm>
          <a:off x="109538" y="1411288"/>
          <a:ext cx="9034462" cy="308884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1303616"/>
          </a:xfrm>
        </p:spPr>
        <p:txBody>
          <a:bodyPr/>
          <a:lstStyle/>
          <a:p>
            <a:pPr algn="just"/>
            <a:r>
              <a:rPr lang="en-US" sz="2800" dirty="0">
                <a:latin typeface="Times New Roman"/>
                <a:cs typeface="Times New Roman"/>
              </a:rPr>
              <a:t>8. Mano </a:t>
            </a:r>
            <a:r>
              <a:rPr lang="en-US" sz="2800" dirty="0" err="1">
                <a:latin typeface="Times New Roman"/>
                <a:cs typeface="Times New Roman"/>
              </a:rPr>
              <a:t>mokiniai</a:t>
            </a:r>
            <a:r>
              <a:rPr lang="en-US" sz="2800" dirty="0">
                <a:latin typeface="Times New Roman"/>
                <a:cs typeface="Times New Roman"/>
              </a:rPr>
              <a:t> </a:t>
            </a:r>
            <a:r>
              <a:rPr lang="en-US" sz="2800" dirty="0" err="1">
                <a:latin typeface="Times New Roman"/>
                <a:cs typeface="Times New Roman"/>
              </a:rPr>
              <a:t>yra</a:t>
            </a:r>
            <a:r>
              <a:rPr lang="en-US" sz="2800" dirty="0">
                <a:latin typeface="Times New Roman"/>
                <a:cs typeface="Times New Roman"/>
              </a:rPr>
              <a:t> </a:t>
            </a:r>
            <a:r>
              <a:rPr lang="en-US" sz="2800" dirty="0" err="1">
                <a:latin typeface="Times New Roman"/>
                <a:cs typeface="Times New Roman"/>
              </a:rPr>
              <a:t>įtraukti</a:t>
            </a:r>
            <a:r>
              <a:rPr lang="en-US" sz="2800" dirty="0">
                <a:latin typeface="Times New Roman"/>
                <a:cs typeface="Times New Roman"/>
              </a:rPr>
              <a:t> </a:t>
            </a:r>
            <a:r>
              <a:rPr lang="en-US" sz="2800" dirty="0" err="1">
                <a:latin typeface="Times New Roman"/>
                <a:cs typeface="Times New Roman"/>
              </a:rPr>
              <a:t>į</a:t>
            </a:r>
            <a:r>
              <a:rPr lang="en-US" sz="2800" dirty="0">
                <a:latin typeface="Times New Roman"/>
                <a:cs typeface="Times New Roman"/>
              </a:rPr>
              <a:t> </a:t>
            </a:r>
            <a:r>
              <a:rPr lang="en-US" sz="2800" dirty="0" err="1">
                <a:latin typeface="Times New Roman"/>
                <a:cs typeface="Times New Roman"/>
              </a:rPr>
              <a:t>mokymosi</a:t>
            </a:r>
            <a:r>
              <a:rPr lang="en-US" sz="2800" dirty="0">
                <a:latin typeface="Times New Roman"/>
                <a:cs typeface="Times New Roman"/>
              </a:rPr>
              <a:t> </a:t>
            </a:r>
            <a:r>
              <a:rPr lang="en-US" sz="2800" dirty="0" err="1">
                <a:latin typeface="Times New Roman"/>
                <a:cs typeface="Times New Roman"/>
              </a:rPr>
              <a:t>aplinkų</a:t>
            </a:r>
            <a:r>
              <a:rPr lang="en-US" sz="2800" dirty="0">
                <a:latin typeface="Times New Roman"/>
                <a:cs typeface="Times New Roman"/>
              </a:rPr>
              <a:t> </a:t>
            </a:r>
            <a:r>
              <a:rPr lang="en-US" sz="2800" dirty="0" err="1">
                <a:latin typeface="Times New Roman"/>
                <a:cs typeface="Times New Roman"/>
              </a:rPr>
              <a:t>kūrimą</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a:t>
            </a:r>
            <a:r>
              <a:rPr lang="en-US" sz="2800" dirty="0" err="1">
                <a:latin typeface="Times New Roman"/>
                <a:cs typeface="Times New Roman"/>
              </a:rPr>
              <a:t>atnaujinimo</a:t>
            </a:r>
            <a:r>
              <a:rPr lang="en-US" sz="2800" dirty="0">
                <a:latin typeface="Times New Roman"/>
                <a:cs typeface="Times New Roman"/>
              </a:rPr>
              <a:t> </a:t>
            </a:r>
            <a:r>
              <a:rPr lang="en-US" sz="2800" dirty="0" err="1">
                <a:latin typeface="Times New Roman"/>
                <a:cs typeface="Times New Roman"/>
              </a:rPr>
              <a:t>procesą</a:t>
            </a:r>
            <a:r>
              <a:rPr lang="en-US" sz="2800" dirty="0">
                <a:latin typeface="Times New Roman"/>
                <a:cs typeface="Times New Roman"/>
              </a:rPr>
              <a:t> (</a:t>
            </a:r>
            <a:r>
              <a:rPr lang="en-US" sz="2800" dirty="0" err="1">
                <a:latin typeface="Times New Roman"/>
                <a:cs typeface="Times New Roman"/>
              </a:rPr>
              <a:t>siūlant</a:t>
            </a:r>
            <a:r>
              <a:rPr lang="en-US" sz="2800" dirty="0">
                <a:latin typeface="Times New Roman"/>
                <a:cs typeface="Times New Roman"/>
              </a:rPr>
              <a:t> </a:t>
            </a:r>
            <a:r>
              <a:rPr lang="en-US" sz="2800" dirty="0" err="1">
                <a:latin typeface="Times New Roman"/>
                <a:cs typeface="Times New Roman"/>
              </a:rPr>
              <a:t>idėjas</a:t>
            </a:r>
            <a:r>
              <a:rPr lang="en-US" sz="2800" dirty="0">
                <a:latin typeface="Times New Roman"/>
                <a:cs typeface="Times New Roman"/>
              </a:rPr>
              <a:t>, </a:t>
            </a:r>
            <a:r>
              <a:rPr lang="en-US" sz="2800" dirty="0" err="1">
                <a:latin typeface="Times New Roman"/>
                <a:cs typeface="Times New Roman"/>
              </a:rPr>
              <a:t>informacinių</a:t>
            </a:r>
            <a:r>
              <a:rPr lang="en-US" sz="2800" dirty="0">
                <a:latin typeface="Times New Roman"/>
                <a:cs typeface="Times New Roman"/>
              </a:rPr>
              <a:t> </a:t>
            </a:r>
            <a:r>
              <a:rPr lang="en-US" sz="2800" dirty="0" err="1">
                <a:latin typeface="Times New Roman"/>
                <a:cs typeface="Times New Roman"/>
              </a:rPr>
              <a:t>plakatų</a:t>
            </a:r>
            <a:r>
              <a:rPr lang="en-US" sz="2800" dirty="0">
                <a:latin typeface="Times New Roman"/>
                <a:cs typeface="Times New Roman"/>
              </a:rPr>
              <a:t> </a:t>
            </a:r>
            <a:r>
              <a:rPr lang="en-US" sz="2800" dirty="0" err="1">
                <a:latin typeface="Times New Roman"/>
                <a:cs typeface="Times New Roman"/>
              </a:rPr>
              <a:t>pasirinkimas</a:t>
            </a:r>
            <a:r>
              <a:rPr lang="en-US" sz="2800" dirty="0">
                <a:latin typeface="Times New Roman"/>
                <a:cs typeface="Times New Roman"/>
              </a:rPr>
              <a:t>, </a:t>
            </a:r>
            <a:r>
              <a:rPr lang="en-US" sz="2800" dirty="0" err="1">
                <a:latin typeface="Times New Roman"/>
                <a:cs typeface="Times New Roman"/>
              </a:rPr>
              <a:t>priemonių</a:t>
            </a:r>
            <a:r>
              <a:rPr lang="en-US" sz="2800" dirty="0">
                <a:latin typeface="Times New Roman"/>
                <a:cs typeface="Times New Roman"/>
              </a:rPr>
              <a:t> </a:t>
            </a:r>
            <a:r>
              <a:rPr lang="en-US" sz="2800" dirty="0" err="1">
                <a:latin typeface="Times New Roman"/>
                <a:cs typeface="Times New Roman"/>
              </a:rPr>
              <a:t>pasirinkimas</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pan.). </a:t>
            </a:r>
          </a:p>
        </p:txBody>
      </p:sp>
      <p:sp>
        <p:nvSpPr>
          <p:cNvPr id="7" name="TextBox 6"/>
          <p:cNvSpPr txBox="1"/>
          <p:nvPr/>
        </p:nvSpPr>
        <p:spPr>
          <a:xfrm>
            <a:off x="109538" y="4813732"/>
            <a:ext cx="9034461" cy="1938992"/>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- 57%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mokiniai</a:t>
            </a:r>
            <a:r>
              <a:rPr lang="en-US" sz="2400" dirty="0">
                <a:latin typeface="Times New Roman"/>
                <a:cs typeface="Times New Roman"/>
              </a:rPr>
              <a:t> </a:t>
            </a:r>
            <a:r>
              <a:rPr lang="en-US" sz="2400" dirty="0" err="1">
                <a:latin typeface="Times New Roman"/>
                <a:cs typeface="Times New Roman"/>
              </a:rPr>
              <a:t>yra</a:t>
            </a:r>
            <a:r>
              <a:rPr lang="en-US" sz="2400" dirty="0">
                <a:latin typeface="Times New Roman"/>
                <a:cs typeface="Times New Roman"/>
              </a:rPr>
              <a:t> </a:t>
            </a:r>
            <a:r>
              <a:rPr lang="en-US" sz="2400" dirty="0" err="1">
                <a:latin typeface="Times New Roman"/>
                <a:cs typeface="Times New Roman"/>
              </a:rPr>
              <a:t>įtraukti</a:t>
            </a:r>
            <a:r>
              <a:rPr lang="en-US" sz="2400" dirty="0">
                <a:latin typeface="Times New Roman"/>
                <a:cs typeface="Times New Roman"/>
              </a:rPr>
              <a:t> </a:t>
            </a:r>
            <a:r>
              <a:rPr lang="en-US" sz="2400" dirty="0" err="1">
                <a:latin typeface="Times New Roman"/>
                <a:cs typeface="Times New Roman"/>
              </a:rPr>
              <a:t>į</a:t>
            </a:r>
            <a:r>
              <a:rPr lang="en-US" sz="2400" dirty="0">
                <a:latin typeface="Times New Roman"/>
                <a:cs typeface="Times New Roman"/>
              </a:rPr>
              <a:t> </a:t>
            </a:r>
            <a:r>
              <a:rPr lang="en-US" sz="2400" dirty="0" err="1">
                <a:latin typeface="Times New Roman"/>
                <a:cs typeface="Times New Roman"/>
              </a:rPr>
              <a:t>mokymosi</a:t>
            </a:r>
            <a:r>
              <a:rPr lang="en-US" sz="2400" dirty="0">
                <a:latin typeface="Times New Roman"/>
                <a:cs typeface="Times New Roman"/>
              </a:rPr>
              <a:t> </a:t>
            </a:r>
            <a:r>
              <a:rPr lang="en-US" sz="2400" dirty="0" err="1">
                <a:latin typeface="Times New Roman"/>
                <a:cs typeface="Times New Roman"/>
              </a:rPr>
              <a:t>aplinkų</a:t>
            </a:r>
            <a:r>
              <a:rPr lang="en-US" sz="2400" dirty="0">
                <a:latin typeface="Times New Roman"/>
                <a:cs typeface="Times New Roman"/>
              </a:rPr>
              <a:t> </a:t>
            </a:r>
            <a:r>
              <a:rPr lang="en-US" sz="2400" dirty="0" err="1">
                <a:latin typeface="Times New Roman"/>
                <a:cs typeface="Times New Roman"/>
              </a:rPr>
              <a:t>kūrimą</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atnaujinimo</a:t>
            </a:r>
            <a:r>
              <a:rPr lang="en-US" sz="2400" dirty="0">
                <a:latin typeface="Times New Roman"/>
                <a:cs typeface="Times New Roman"/>
              </a:rPr>
              <a:t> </a:t>
            </a:r>
            <a:r>
              <a:rPr lang="en-US" sz="2400" dirty="0" err="1">
                <a:latin typeface="Times New Roman"/>
                <a:cs typeface="Times New Roman"/>
              </a:rPr>
              <a:t>procesą</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- 23%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- 20%. </a:t>
            </a:r>
            <a:r>
              <a:rPr lang="en-US" sz="2400" dirty="0" err="1">
                <a:latin typeface="Times New Roman"/>
                <a:cs typeface="Times New Roman"/>
              </a:rPr>
              <a:t>Niekas</a:t>
            </a:r>
            <a:r>
              <a:rPr lang="en-US" sz="2400" dirty="0">
                <a:latin typeface="Times New Roman"/>
                <a:cs typeface="Times New Roman"/>
              </a:rPr>
              <a:t> </a:t>
            </a:r>
            <a:r>
              <a:rPr lang="en-US" sz="2400" dirty="0" err="1">
                <a:latin typeface="Times New Roman"/>
                <a:cs typeface="Times New Roman"/>
              </a:rPr>
              <a:t>iš</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nenurodė</a:t>
            </a:r>
            <a:r>
              <a:rPr lang="en-US" sz="2400" dirty="0">
                <a:latin typeface="Times New Roman"/>
                <a:cs typeface="Times New Roman"/>
              </a:rPr>
              <a:t> </a:t>
            </a:r>
            <a:r>
              <a:rPr lang="en-US" sz="2400" dirty="0" err="1">
                <a:latin typeface="Times New Roman"/>
                <a:cs typeface="Times New Roman"/>
              </a:rPr>
              <a:t>savo</a:t>
            </a:r>
            <a:r>
              <a:rPr lang="en-US" sz="2400" dirty="0">
                <a:latin typeface="Times New Roman"/>
                <a:cs typeface="Times New Roman"/>
              </a:rPr>
              <a:t> </a:t>
            </a:r>
            <a:r>
              <a:rPr lang="en-US" sz="2400" dirty="0" err="1">
                <a:latin typeface="Times New Roman"/>
                <a:cs typeface="Times New Roman"/>
              </a:rPr>
              <a:t>atsakymuose</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41341434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88145388"/>
              </p:ext>
            </p:extLst>
          </p:nvPr>
        </p:nvGraphicFramePr>
        <p:xfrm>
          <a:off x="0" y="1238249"/>
          <a:ext cx="9144000" cy="334028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4000" cy="1021377"/>
          </a:xfrm>
        </p:spPr>
        <p:txBody>
          <a:bodyPr/>
          <a:lstStyle/>
          <a:p>
            <a:r>
              <a:rPr lang="en-US" sz="3200" dirty="0">
                <a:latin typeface="Times New Roman"/>
                <a:cs typeface="Times New Roman"/>
              </a:rPr>
              <a:t>9. </a:t>
            </a:r>
            <a:r>
              <a:rPr lang="en-US" sz="3200" dirty="0" err="1">
                <a:latin typeface="Times New Roman"/>
                <a:cs typeface="Times New Roman"/>
              </a:rPr>
              <a:t>Skatinu</a:t>
            </a:r>
            <a:r>
              <a:rPr lang="en-US" sz="3200" dirty="0">
                <a:latin typeface="Times New Roman"/>
                <a:cs typeface="Times New Roman"/>
              </a:rPr>
              <a:t> </a:t>
            </a:r>
            <a:r>
              <a:rPr lang="en-US" sz="3200" dirty="0" err="1">
                <a:latin typeface="Times New Roman"/>
                <a:cs typeface="Times New Roman"/>
              </a:rPr>
              <a:t>mokinius</a:t>
            </a:r>
            <a:r>
              <a:rPr lang="en-US" sz="3200" dirty="0">
                <a:latin typeface="Times New Roman"/>
                <a:cs typeface="Times New Roman"/>
              </a:rPr>
              <a:t> </a:t>
            </a:r>
            <a:r>
              <a:rPr lang="en-US" sz="3200" dirty="0" err="1">
                <a:latin typeface="Times New Roman"/>
                <a:cs typeface="Times New Roman"/>
              </a:rPr>
              <a:t>aktyviai</a:t>
            </a:r>
            <a:r>
              <a:rPr lang="en-US" sz="3200" dirty="0">
                <a:latin typeface="Times New Roman"/>
                <a:cs typeface="Times New Roman"/>
              </a:rPr>
              <a:t> </a:t>
            </a:r>
            <a:r>
              <a:rPr lang="en-US" sz="3200" dirty="0" err="1">
                <a:latin typeface="Times New Roman"/>
                <a:cs typeface="Times New Roman"/>
              </a:rPr>
              <a:t>dalyvauti</a:t>
            </a:r>
            <a:r>
              <a:rPr lang="en-US" sz="3200" dirty="0">
                <a:latin typeface="Times New Roman"/>
                <a:cs typeface="Times New Roman"/>
              </a:rPr>
              <a:t> </a:t>
            </a:r>
            <a:r>
              <a:rPr lang="en-US" sz="3200" dirty="0" err="1">
                <a:latin typeface="Times New Roman"/>
                <a:cs typeface="Times New Roman"/>
              </a:rPr>
              <a:t>pamokoje</a:t>
            </a:r>
            <a:r>
              <a:rPr lang="en-US" sz="3200" dirty="0">
                <a:latin typeface="Times New Roman"/>
                <a:cs typeface="Times New Roman"/>
              </a:rPr>
              <a:t> </a:t>
            </a:r>
            <a:r>
              <a:rPr lang="en-US" sz="3200" dirty="0" err="1">
                <a:latin typeface="Times New Roman"/>
                <a:cs typeface="Times New Roman"/>
              </a:rPr>
              <a:t>siūlant</a:t>
            </a:r>
            <a:r>
              <a:rPr lang="en-US" sz="3200" dirty="0">
                <a:latin typeface="Times New Roman"/>
                <a:cs typeface="Times New Roman"/>
              </a:rPr>
              <a:t> </a:t>
            </a:r>
            <a:r>
              <a:rPr lang="en-US" sz="3200" dirty="0" err="1">
                <a:latin typeface="Times New Roman"/>
                <a:cs typeface="Times New Roman"/>
              </a:rPr>
              <a:t>jiems</a:t>
            </a:r>
            <a:r>
              <a:rPr lang="en-US" sz="3200" dirty="0">
                <a:latin typeface="Times New Roman"/>
                <a:cs typeface="Times New Roman"/>
              </a:rPr>
              <a:t> </a:t>
            </a:r>
            <a:r>
              <a:rPr lang="en-US" sz="3200" dirty="0" err="1">
                <a:latin typeface="Times New Roman"/>
                <a:cs typeface="Times New Roman"/>
              </a:rPr>
              <a:t>kūrybiškas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interaktyvias</a:t>
            </a:r>
            <a:r>
              <a:rPr lang="en-US" sz="3200" dirty="0">
                <a:latin typeface="Times New Roman"/>
                <a:cs typeface="Times New Roman"/>
              </a:rPr>
              <a:t> </a:t>
            </a:r>
            <a:r>
              <a:rPr lang="en-US" sz="3200" dirty="0" err="1">
                <a:latin typeface="Times New Roman"/>
                <a:cs typeface="Times New Roman"/>
              </a:rPr>
              <a:t>veiklas</a:t>
            </a:r>
            <a:r>
              <a:rPr lang="en-US" sz="3200" dirty="0">
                <a:latin typeface="Times New Roman"/>
                <a:cs typeface="Times New Roman"/>
              </a:rPr>
              <a:t>. </a:t>
            </a:r>
          </a:p>
        </p:txBody>
      </p:sp>
      <p:sp>
        <p:nvSpPr>
          <p:cNvPr id="6" name="TextBox 5"/>
          <p:cNvSpPr txBox="1"/>
          <p:nvPr/>
        </p:nvSpPr>
        <p:spPr>
          <a:xfrm>
            <a:off x="0" y="5017571"/>
            <a:ext cx="9144000" cy="1938992"/>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48%</a:t>
            </a:r>
            <a:r>
              <a:rPr lang="en-US" sz="2400" dirty="0">
                <a:latin typeface="Times New Roman"/>
                <a:cs typeface="Times New Roman"/>
              </a:rPr>
              <a:t> </a:t>
            </a:r>
            <a:r>
              <a:rPr lang="en-US" sz="2400" b="1" dirty="0" err="1">
                <a:latin typeface="Times New Roman"/>
                <a:cs typeface="Times New Roman"/>
              </a:rPr>
              <a:t>visiškai</a:t>
            </a:r>
            <a:r>
              <a:rPr lang="en-US" sz="2400" b="1" dirty="0">
                <a:latin typeface="Times New Roman"/>
                <a:cs typeface="Times New Roman"/>
              </a:rPr>
              <a:t> </a:t>
            </a:r>
            <a:r>
              <a:rPr lang="en-US" sz="2400" b="1" dirty="0" err="1">
                <a:latin typeface="Times New Roman"/>
                <a:cs typeface="Times New Roman"/>
              </a:rPr>
              <a:t>sutinka</a:t>
            </a:r>
            <a:r>
              <a:rPr lang="en-US" sz="2400" b="1"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err="1">
                <a:latin typeface="Times New Roman"/>
                <a:cs typeface="Times New Roman"/>
              </a:rPr>
              <a:t>ko</a:t>
            </a:r>
            <a:r>
              <a:rPr lang="en-US" sz="2400" b="1" dirty="0">
                <a:latin typeface="Times New Roman"/>
                <a:cs typeface="Times New Roman"/>
              </a:rPr>
              <a:t> </a:t>
            </a:r>
            <a:r>
              <a:rPr lang="en-US" sz="2400" b="1" dirty="0" err="1">
                <a:latin typeface="Times New Roman"/>
                <a:cs typeface="Times New Roman"/>
              </a:rPr>
              <a:t>gero</a:t>
            </a:r>
            <a:r>
              <a:rPr lang="en-US" sz="2400" b="1" dirty="0">
                <a:latin typeface="Times New Roman"/>
                <a:cs typeface="Times New Roman"/>
              </a:rPr>
              <a:t> </a:t>
            </a:r>
            <a:r>
              <a:rPr lang="en-US" sz="2400" b="1" dirty="0" err="1">
                <a:latin typeface="Times New Roman"/>
                <a:cs typeface="Times New Roman"/>
              </a:rPr>
              <a:t>sutinka</a:t>
            </a:r>
            <a:r>
              <a:rPr lang="en-US" sz="2400" b="1"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skatina</a:t>
            </a:r>
            <a:r>
              <a:rPr lang="en-US" sz="2400" dirty="0">
                <a:latin typeface="Times New Roman"/>
                <a:cs typeface="Times New Roman"/>
              </a:rPr>
              <a:t> </a:t>
            </a:r>
            <a:r>
              <a:rPr lang="en-US" sz="2400" dirty="0" err="1">
                <a:latin typeface="Times New Roman"/>
                <a:cs typeface="Times New Roman"/>
              </a:rPr>
              <a:t>mokinius</a:t>
            </a:r>
            <a:r>
              <a:rPr lang="en-US" sz="2400" dirty="0">
                <a:latin typeface="Times New Roman"/>
                <a:cs typeface="Times New Roman"/>
              </a:rPr>
              <a:t> </a:t>
            </a:r>
            <a:r>
              <a:rPr lang="en-US" sz="2400" dirty="0" err="1">
                <a:latin typeface="Times New Roman"/>
                <a:cs typeface="Times New Roman"/>
              </a:rPr>
              <a:t>aktyviai</a:t>
            </a:r>
            <a:r>
              <a:rPr lang="en-US" sz="2400" dirty="0">
                <a:latin typeface="Times New Roman"/>
                <a:cs typeface="Times New Roman"/>
              </a:rPr>
              <a:t> </a:t>
            </a:r>
            <a:r>
              <a:rPr lang="en-US" sz="2400" dirty="0" err="1">
                <a:latin typeface="Times New Roman"/>
                <a:cs typeface="Times New Roman"/>
              </a:rPr>
              <a:t>dalyvauti</a:t>
            </a:r>
            <a:r>
              <a:rPr lang="en-US" sz="2400" dirty="0">
                <a:latin typeface="Times New Roman"/>
                <a:cs typeface="Times New Roman"/>
              </a:rPr>
              <a:t> </a:t>
            </a:r>
            <a:r>
              <a:rPr lang="en-US" sz="2400" dirty="0" err="1">
                <a:latin typeface="Times New Roman"/>
                <a:cs typeface="Times New Roman"/>
              </a:rPr>
              <a:t>pamokoje</a:t>
            </a:r>
            <a:r>
              <a:rPr lang="en-US" sz="2400" dirty="0">
                <a:latin typeface="Times New Roman"/>
                <a:cs typeface="Times New Roman"/>
              </a:rPr>
              <a:t> </a:t>
            </a:r>
            <a:r>
              <a:rPr lang="en-US" sz="2400" dirty="0" err="1">
                <a:latin typeface="Times New Roman"/>
                <a:cs typeface="Times New Roman"/>
              </a:rPr>
              <a:t>siūlant</a:t>
            </a:r>
            <a:r>
              <a:rPr lang="en-US" sz="2400" dirty="0">
                <a:latin typeface="Times New Roman"/>
                <a:cs typeface="Times New Roman"/>
              </a:rPr>
              <a:t> </a:t>
            </a:r>
            <a:r>
              <a:rPr lang="en-US" sz="2400" dirty="0" err="1">
                <a:latin typeface="Times New Roman"/>
                <a:cs typeface="Times New Roman"/>
              </a:rPr>
              <a:t>jiems</a:t>
            </a:r>
            <a:r>
              <a:rPr lang="en-US" sz="2400" dirty="0">
                <a:latin typeface="Times New Roman"/>
                <a:cs typeface="Times New Roman"/>
              </a:rPr>
              <a:t> </a:t>
            </a:r>
            <a:r>
              <a:rPr lang="en-US" sz="2400" dirty="0" err="1">
                <a:latin typeface="Times New Roman"/>
                <a:cs typeface="Times New Roman"/>
              </a:rPr>
              <a:t>kūrybiškas</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interaktyvias</a:t>
            </a:r>
            <a:r>
              <a:rPr lang="en-US" sz="2400" dirty="0">
                <a:latin typeface="Times New Roman"/>
                <a:cs typeface="Times New Roman"/>
              </a:rPr>
              <a:t> </a:t>
            </a:r>
            <a:r>
              <a:rPr lang="en-US" sz="2400" dirty="0" err="1">
                <a:latin typeface="Times New Roman"/>
                <a:cs typeface="Times New Roman"/>
              </a:rPr>
              <a:t>veiklas</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4%</a:t>
            </a:r>
            <a:r>
              <a:rPr lang="en-US" sz="2400" dirty="0">
                <a:latin typeface="Times New Roman"/>
                <a:cs typeface="Times New Roman"/>
              </a:rPr>
              <a:t>. </a:t>
            </a:r>
            <a:r>
              <a:rPr lang="en-US" sz="2400" dirty="0" err="1">
                <a:latin typeface="Times New Roman"/>
                <a:cs typeface="Times New Roman"/>
              </a:rPr>
              <a:t>Niekas</a:t>
            </a:r>
            <a:r>
              <a:rPr lang="en-US" sz="2400" dirty="0">
                <a:latin typeface="Times New Roman"/>
                <a:cs typeface="Times New Roman"/>
              </a:rPr>
              <a:t> </a:t>
            </a:r>
            <a:r>
              <a:rPr lang="en-US" sz="2400" dirty="0" err="1">
                <a:latin typeface="Times New Roman"/>
                <a:cs typeface="Times New Roman"/>
              </a:rPr>
              <a:t>iš</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nenurodė</a:t>
            </a:r>
            <a:r>
              <a:rPr lang="en-US" sz="2400" dirty="0">
                <a:latin typeface="Times New Roman"/>
                <a:cs typeface="Times New Roman"/>
              </a:rPr>
              <a:t> </a:t>
            </a:r>
            <a:r>
              <a:rPr lang="en-US" sz="2400" dirty="0" err="1">
                <a:latin typeface="Times New Roman"/>
                <a:cs typeface="Times New Roman"/>
              </a:rPr>
              <a:t>savo</a:t>
            </a:r>
            <a:r>
              <a:rPr lang="en-US" sz="2400" dirty="0">
                <a:latin typeface="Times New Roman"/>
                <a:cs typeface="Times New Roman"/>
              </a:rPr>
              <a:t> </a:t>
            </a:r>
            <a:r>
              <a:rPr lang="en-US" sz="2400" dirty="0" err="1">
                <a:latin typeface="Times New Roman"/>
                <a:cs typeface="Times New Roman"/>
              </a:rPr>
              <a:t>atsakymuose</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30817107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64047579"/>
              </p:ext>
            </p:extLst>
          </p:nvPr>
        </p:nvGraphicFramePr>
        <p:xfrm>
          <a:off x="0" y="1897064"/>
          <a:ext cx="9144000" cy="2900988"/>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6"/>
            <a:ext cx="9143999" cy="1789694"/>
          </a:xfrm>
        </p:spPr>
        <p:txBody>
          <a:bodyPr/>
          <a:lstStyle/>
          <a:p>
            <a:pPr algn="just"/>
            <a:r>
              <a:rPr lang="en-US" sz="2800" dirty="0">
                <a:latin typeface="Times New Roman"/>
                <a:cs typeface="Times New Roman"/>
              </a:rPr>
              <a:t>10. Mano </a:t>
            </a:r>
            <a:r>
              <a:rPr lang="en-US" sz="2800" dirty="0" err="1">
                <a:latin typeface="Times New Roman"/>
                <a:cs typeface="Times New Roman"/>
              </a:rPr>
              <a:t>mokinių</a:t>
            </a:r>
            <a:r>
              <a:rPr lang="en-US" sz="2800" dirty="0">
                <a:latin typeface="Times New Roman"/>
                <a:cs typeface="Times New Roman"/>
              </a:rPr>
              <a:t> </a:t>
            </a:r>
            <a:r>
              <a:rPr lang="en-US" sz="2800" dirty="0" err="1">
                <a:latin typeface="Times New Roman"/>
                <a:cs typeface="Times New Roman"/>
              </a:rPr>
              <a:t>darbai</a:t>
            </a:r>
            <a:r>
              <a:rPr lang="en-US" sz="2800" dirty="0">
                <a:latin typeface="Times New Roman"/>
                <a:cs typeface="Times New Roman"/>
              </a:rPr>
              <a:t> (</a:t>
            </a:r>
            <a:r>
              <a:rPr lang="en-US" sz="2800" dirty="0" err="1">
                <a:latin typeface="Times New Roman"/>
                <a:cs typeface="Times New Roman"/>
              </a:rPr>
              <a:t>rašiniai</a:t>
            </a:r>
            <a:r>
              <a:rPr lang="en-US" sz="2800" dirty="0">
                <a:latin typeface="Times New Roman"/>
                <a:cs typeface="Times New Roman"/>
              </a:rPr>
              <a:t>, </a:t>
            </a:r>
            <a:r>
              <a:rPr lang="en-US" sz="2800" dirty="0" err="1">
                <a:latin typeface="Times New Roman"/>
                <a:cs typeface="Times New Roman"/>
              </a:rPr>
              <a:t>projektai</a:t>
            </a:r>
            <a:r>
              <a:rPr lang="en-US" sz="2800" dirty="0">
                <a:latin typeface="Times New Roman"/>
                <a:cs typeface="Times New Roman"/>
              </a:rPr>
              <a:t>, </a:t>
            </a:r>
            <a:r>
              <a:rPr lang="en-US" sz="2800" dirty="0" err="1">
                <a:latin typeface="Times New Roman"/>
                <a:cs typeface="Times New Roman"/>
              </a:rPr>
              <a:t>kūrybiniai</a:t>
            </a:r>
            <a:r>
              <a:rPr lang="en-US" sz="2800" dirty="0">
                <a:latin typeface="Times New Roman"/>
                <a:cs typeface="Times New Roman"/>
              </a:rPr>
              <a:t> </a:t>
            </a:r>
            <a:r>
              <a:rPr lang="en-US" sz="2800" dirty="0" err="1">
                <a:latin typeface="Times New Roman"/>
                <a:cs typeface="Times New Roman"/>
              </a:rPr>
              <a:t>darbai</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pan) </a:t>
            </a:r>
            <a:r>
              <a:rPr lang="en-US" sz="2800" dirty="0" err="1">
                <a:latin typeface="Times New Roman"/>
                <a:cs typeface="Times New Roman"/>
              </a:rPr>
              <a:t>demonstruojami</a:t>
            </a:r>
            <a:r>
              <a:rPr lang="en-US" sz="2800" dirty="0">
                <a:latin typeface="Times New Roman"/>
                <a:cs typeface="Times New Roman"/>
              </a:rPr>
              <a:t> </a:t>
            </a:r>
            <a:r>
              <a:rPr lang="en-US" sz="2800" dirty="0" err="1">
                <a:latin typeface="Times New Roman"/>
                <a:cs typeface="Times New Roman"/>
              </a:rPr>
              <a:t>klasei</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a:t>
            </a:r>
            <a:r>
              <a:rPr lang="en-US" sz="2800" dirty="0" err="1">
                <a:latin typeface="Times New Roman"/>
                <a:cs typeface="Times New Roman"/>
              </a:rPr>
              <a:t>mokyklos</a:t>
            </a:r>
            <a:r>
              <a:rPr lang="en-US" sz="2800" dirty="0">
                <a:latin typeface="Times New Roman"/>
                <a:cs typeface="Times New Roman"/>
              </a:rPr>
              <a:t> </a:t>
            </a:r>
            <a:r>
              <a:rPr lang="en-US" sz="2800" dirty="0" err="1">
                <a:latin typeface="Times New Roman"/>
                <a:cs typeface="Times New Roman"/>
              </a:rPr>
              <a:t>bendruomenei</a:t>
            </a:r>
            <a:r>
              <a:rPr lang="en-US" sz="2800" dirty="0">
                <a:latin typeface="Times New Roman"/>
                <a:cs typeface="Times New Roman"/>
              </a:rPr>
              <a:t>, per </a:t>
            </a:r>
            <a:r>
              <a:rPr lang="en-US" sz="2800" dirty="0" err="1">
                <a:latin typeface="Times New Roman"/>
                <a:cs typeface="Times New Roman"/>
              </a:rPr>
              <a:t>pristatymą</a:t>
            </a:r>
            <a:r>
              <a:rPr lang="en-US" sz="2800" dirty="0">
                <a:latin typeface="Times New Roman"/>
                <a:cs typeface="Times New Roman"/>
              </a:rPr>
              <a:t> </a:t>
            </a:r>
            <a:r>
              <a:rPr lang="en-US" sz="2800" dirty="0" err="1">
                <a:latin typeface="Times New Roman"/>
                <a:cs typeface="Times New Roman"/>
              </a:rPr>
              <a:t>žodžiu</a:t>
            </a:r>
            <a:r>
              <a:rPr lang="en-US" sz="2800" dirty="0">
                <a:latin typeface="Times New Roman"/>
                <a:cs typeface="Times New Roman"/>
              </a:rPr>
              <a:t>, </a:t>
            </a:r>
            <a:r>
              <a:rPr lang="en-US" sz="2800" dirty="0" err="1">
                <a:latin typeface="Times New Roman"/>
                <a:cs typeface="Times New Roman"/>
              </a:rPr>
              <a:t>eksponavimą</a:t>
            </a:r>
            <a:r>
              <a:rPr lang="en-US" sz="2800" dirty="0">
                <a:latin typeface="Times New Roman"/>
                <a:cs typeface="Times New Roman"/>
              </a:rPr>
              <a:t> </a:t>
            </a:r>
            <a:r>
              <a:rPr lang="en-US" sz="2800" dirty="0" err="1">
                <a:latin typeface="Times New Roman"/>
                <a:cs typeface="Times New Roman"/>
              </a:rPr>
              <a:t>progimnazijos</a:t>
            </a:r>
            <a:r>
              <a:rPr lang="en-US" sz="2800" dirty="0">
                <a:latin typeface="Times New Roman"/>
                <a:cs typeface="Times New Roman"/>
              </a:rPr>
              <a:t> </a:t>
            </a:r>
            <a:r>
              <a:rPr lang="en-US" sz="2800" dirty="0" err="1">
                <a:latin typeface="Times New Roman"/>
                <a:cs typeface="Times New Roman"/>
              </a:rPr>
              <a:t>erdvėse</a:t>
            </a:r>
            <a:r>
              <a:rPr lang="en-US" sz="2800" dirty="0">
                <a:latin typeface="Times New Roman"/>
                <a:cs typeface="Times New Roman"/>
              </a:rPr>
              <a:t> (</a:t>
            </a:r>
            <a:r>
              <a:rPr lang="en-US" sz="2800" dirty="0" err="1">
                <a:latin typeface="Times New Roman"/>
                <a:cs typeface="Times New Roman"/>
              </a:rPr>
              <a:t>stendus</a:t>
            </a:r>
            <a:r>
              <a:rPr lang="en-US" sz="2800" dirty="0">
                <a:latin typeface="Times New Roman"/>
                <a:cs typeface="Times New Roman"/>
              </a:rPr>
              <a:t>, </a:t>
            </a:r>
            <a:r>
              <a:rPr lang="en-US" sz="2800" dirty="0" err="1">
                <a:latin typeface="Times New Roman"/>
                <a:cs typeface="Times New Roman"/>
              </a:rPr>
              <a:t>parodas</a:t>
            </a:r>
            <a:r>
              <a:rPr lang="en-US" sz="2800" dirty="0">
                <a:latin typeface="Times New Roman"/>
                <a:cs typeface="Times New Roman"/>
              </a:rPr>
              <a:t>) </a:t>
            </a:r>
            <a:r>
              <a:rPr lang="en-US" sz="2800" dirty="0" err="1">
                <a:latin typeface="Times New Roman"/>
                <a:cs typeface="Times New Roman"/>
              </a:rPr>
              <a:t>arba</a:t>
            </a:r>
            <a:r>
              <a:rPr lang="en-US" sz="2800" dirty="0">
                <a:latin typeface="Times New Roman"/>
                <a:cs typeface="Times New Roman"/>
              </a:rPr>
              <a:t> </a:t>
            </a:r>
            <a:r>
              <a:rPr lang="en-US" sz="2800" dirty="0" err="1">
                <a:latin typeface="Times New Roman"/>
                <a:cs typeface="Times New Roman"/>
              </a:rPr>
              <a:t>demostruojamos</a:t>
            </a:r>
            <a:r>
              <a:rPr lang="en-US" sz="2800" dirty="0">
                <a:latin typeface="Times New Roman"/>
                <a:cs typeface="Times New Roman"/>
              </a:rPr>
              <a:t> </a:t>
            </a:r>
            <a:r>
              <a:rPr lang="en-US" sz="2800" dirty="0" err="1">
                <a:latin typeface="Times New Roman"/>
                <a:cs typeface="Times New Roman"/>
              </a:rPr>
              <a:t>renginiuose</a:t>
            </a:r>
            <a:r>
              <a:rPr lang="en-US" sz="2800" dirty="0">
                <a:latin typeface="Times New Roman"/>
                <a:cs typeface="Times New Roman"/>
              </a:rPr>
              <a:t>. </a:t>
            </a:r>
          </a:p>
        </p:txBody>
      </p:sp>
      <p:sp>
        <p:nvSpPr>
          <p:cNvPr id="5" name="TextBox 4"/>
          <p:cNvSpPr txBox="1"/>
          <p:nvPr/>
        </p:nvSpPr>
        <p:spPr>
          <a:xfrm>
            <a:off x="0" y="5158690"/>
            <a:ext cx="9143999"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57%</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jų</a:t>
            </a:r>
            <a:r>
              <a:rPr lang="en-US" sz="2400" dirty="0">
                <a:latin typeface="Times New Roman"/>
                <a:cs typeface="Times New Roman"/>
              </a:rPr>
              <a:t> </a:t>
            </a:r>
            <a:r>
              <a:rPr lang="en-US" sz="2400" dirty="0" err="1">
                <a:latin typeface="Times New Roman"/>
                <a:cs typeface="Times New Roman"/>
              </a:rPr>
              <a:t>mokinių</a:t>
            </a:r>
            <a:r>
              <a:rPr lang="en-US" sz="2400" dirty="0">
                <a:latin typeface="Times New Roman"/>
                <a:cs typeface="Times New Roman"/>
              </a:rPr>
              <a:t> </a:t>
            </a:r>
            <a:r>
              <a:rPr lang="en-US" sz="2400" dirty="0" err="1">
                <a:latin typeface="Times New Roman"/>
                <a:cs typeface="Times New Roman"/>
              </a:rPr>
              <a:t>darbai</a:t>
            </a:r>
            <a:endParaRPr lang="en-US" sz="2400" dirty="0">
              <a:latin typeface="Times New Roman"/>
              <a:cs typeface="Times New Roman"/>
            </a:endParaRPr>
          </a:p>
          <a:p>
            <a:pPr algn="just"/>
            <a:r>
              <a:rPr lang="en-US" sz="2400" dirty="0" err="1">
                <a:latin typeface="Times New Roman"/>
                <a:cs typeface="Times New Roman"/>
              </a:rPr>
              <a:t>demonstruojami</a:t>
            </a:r>
            <a:r>
              <a:rPr lang="en-US" sz="2400" dirty="0">
                <a:latin typeface="Times New Roman"/>
                <a:cs typeface="Times New Roman"/>
              </a:rPr>
              <a:t> </a:t>
            </a:r>
            <a:r>
              <a:rPr lang="en-US" sz="2400" dirty="0" err="1">
                <a:latin typeface="Times New Roman"/>
                <a:cs typeface="Times New Roman"/>
              </a:rPr>
              <a:t>klasei</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mokyklos</a:t>
            </a:r>
            <a:r>
              <a:rPr lang="en-US" sz="2400" dirty="0">
                <a:latin typeface="Times New Roman"/>
                <a:cs typeface="Times New Roman"/>
              </a:rPr>
              <a:t> </a:t>
            </a:r>
            <a:r>
              <a:rPr lang="en-US" sz="2400" dirty="0" err="1">
                <a:latin typeface="Times New Roman"/>
                <a:cs typeface="Times New Roman"/>
              </a:rPr>
              <a:t>bendruomenei</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b="1" dirty="0">
                <a:latin typeface="Times New Roman"/>
                <a:cs typeface="Times New Roman"/>
              </a:rPr>
              <a:t>36% </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b="1" dirty="0">
                <a:latin typeface="Times New Roman"/>
                <a:cs typeface="Times New Roman"/>
              </a:rPr>
              <a:t>7%.</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err="1">
                <a:latin typeface="Times New Roman"/>
                <a:cs typeface="Times New Roman"/>
              </a:rPr>
              <a:t>niekas</a:t>
            </a:r>
            <a:r>
              <a:rPr lang="en-US" sz="2400" b="1" dirty="0">
                <a:latin typeface="Times New Roman"/>
                <a:cs typeface="Times New Roman"/>
              </a:rPr>
              <a:t> </a:t>
            </a:r>
            <a:r>
              <a:rPr lang="en-US" sz="2400" b="1" dirty="0" err="1">
                <a:latin typeface="Times New Roman"/>
                <a:cs typeface="Times New Roman"/>
              </a:rPr>
              <a:t>iš</a:t>
            </a:r>
            <a:r>
              <a:rPr lang="en-US" sz="2400" b="1" dirty="0">
                <a:latin typeface="Times New Roman"/>
                <a:cs typeface="Times New Roman"/>
              </a:rPr>
              <a:t> </a:t>
            </a:r>
            <a:r>
              <a:rPr lang="en-US" sz="2400" b="1" dirty="0" err="1">
                <a:latin typeface="Times New Roman"/>
                <a:cs typeface="Times New Roman"/>
              </a:rPr>
              <a:t>apklausos</a:t>
            </a:r>
            <a:r>
              <a:rPr lang="en-US" sz="2400" b="1" dirty="0">
                <a:latin typeface="Times New Roman"/>
                <a:cs typeface="Times New Roman"/>
              </a:rPr>
              <a:t> </a:t>
            </a:r>
            <a:r>
              <a:rPr lang="en-US" sz="2400" b="1" dirty="0" err="1">
                <a:latin typeface="Times New Roman"/>
                <a:cs typeface="Times New Roman"/>
              </a:rPr>
              <a:t>dalyvių</a:t>
            </a:r>
            <a:r>
              <a:rPr lang="en-US" sz="2400" b="1" dirty="0">
                <a:latin typeface="Times New Roman"/>
                <a:cs typeface="Times New Roman"/>
              </a:rPr>
              <a:t> </a:t>
            </a:r>
            <a:r>
              <a:rPr lang="en-US" sz="2400" dirty="0" err="1">
                <a:latin typeface="Times New Roman"/>
                <a:cs typeface="Times New Roman"/>
              </a:rPr>
              <a:t>nenurodė</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230662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19194"/>
            <a:ext cx="9143999" cy="5838805"/>
          </a:xfrm>
        </p:spPr>
        <p:txBody>
          <a:bodyPr>
            <a:normAutofit/>
          </a:bodyPr>
          <a:lstStyle/>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a:t>
            </a:r>
            <a:r>
              <a:rPr lang="en-US" b="1" dirty="0">
                <a:latin typeface="Times New Roman"/>
                <a:cs typeface="Times New Roman"/>
              </a:rPr>
              <a:t>55%</a:t>
            </a:r>
            <a:r>
              <a:rPr lang="en-US" dirty="0">
                <a:latin typeface="Times New Roman"/>
                <a:cs typeface="Times New Roman"/>
              </a:rPr>
              <a:t> 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lengva</a:t>
            </a:r>
            <a:r>
              <a:rPr lang="en-US" dirty="0">
                <a:latin typeface="Times New Roman"/>
                <a:cs typeface="Times New Roman"/>
              </a:rPr>
              <a:t> </a:t>
            </a:r>
            <a:r>
              <a:rPr lang="en-US" dirty="0" err="1">
                <a:latin typeface="Times New Roman"/>
                <a:cs typeface="Times New Roman"/>
              </a:rPr>
              <a:t>gauti</a:t>
            </a:r>
            <a:r>
              <a:rPr lang="en-US" dirty="0">
                <a:latin typeface="Times New Roman"/>
                <a:cs typeface="Times New Roman"/>
              </a:rPr>
              <a:t> </a:t>
            </a:r>
            <a:r>
              <a:rPr lang="en-US" dirty="0" err="1">
                <a:latin typeface="Times New Roman"/>
                <a:cs typeface="Times New Roman"/>
              </a:rPr>
              <a:t>priemon</a:t>
            </a:r>
            <a:r>
              <a:rPr lang="lt-LT" dirty="0">
                <a:latin typeface="Times New Roman"/>
                <a:cs typeface="Times New Roman"/>
              </a:rPr>
              <a:t>e</a:t>
            </a:r>
            <a:r>
              <a:rPr lang="en-US" dirty="0">
                <a:latin typeface="Times New Roman"/>
                <a:cs typeface="Times New Roman"/>
              </a:rPr>
              <a:t>s, </a:t>
            </a:r>
            <a:r>
              <a:rPr lang="en-US" dirty="0" err="1">
                <a:latin typeface="Times New Roman"/>
                <a:cs typeface="Times New Roman"/>
              </a:rPr>
              <a:t>kurių</a:t>
            </a:r>
            <a:r>
              <a:rPr lang="en-US" dirty="0">
                <a:latin typeface="Times New Roman"/>
                <a:cs typeface="Times New Roman"/>
              </a:rPr>
              <a:t> </a:t>
            </a:r>
            <a:r>
              <a:rPr lang="en-US" dirty="0" err="1">
                <a:latin typeface="Times New Roman"/>
                <a:cs typeface="Times New Roman"/>
              </a:rPr>
              <a:t>reikia</a:t>
            </a:r>
            <a:r>
              <a:rPr lang="en-US" dirty="0">
                <a:latin typeface="Times New Roman"/>
                <a:cs typeface="Times New Roman"/>
              </a:rPr>
              <a:t> </a:t>
            </a:r>
            <a:r>
              <a:rPr lang="en-US" dirty="0" err="1">
                <a:latin typeface="Times New Roman"/>
                <a:cs typeface="Times New Roman"/>
              </a:rPr>
              <a:t>mokantis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55%</a:t>
            </a:r>
            <a:r>
              <a:rPr lang="en-US" dirty="0">
                <a:latin typeface="Times New Roman"/>
                <a:cs typeface="Times New Roman"/>
              </a:rPr>
              <a:t>-</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klasės</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informacinių</a:t>
            </a:r>
            <a:r>
              <a:rPr lang="en-US" dirty="0">
                <a:latin typeface="Times New Roman"/>
                <a:cs typeface="Times New Roman"/>
              </a:rPr>
              <a:t> </a:t>
            </a:r>
            <a:r>
              <a:rPr lang="en-US" dirty="0" err="1">
                <a:latin typeface="Times New Roman"/>
                <a:cs typeface="Times New Roman"/>
              </a:rPr>
              <a:t>šaltinių</a:t>
            </a:r>
            <a:r>
              <a:rPr lang="en-US" dirty="0">
                <a:latin typeface="Times New Roman"/>
                <a:cs typeface="Times New Roman"/>
              </a:rPr>
              <a:t>, </a:t>
            </a:r>
            <a:r>
              <a:rPr lang="en-US" dirty="0" err="1">
                <a:latin typeface="Times New Roman"/>
                <a:cs typeface="Times New Roman"/>
              </a:rPr>
              <a:t>kurie</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tyrinėti</a:t>
            </a:r>
            <a:r>
              <a:rPr lang="en-US" dirty="0">
                <a:latin typeface="Times New Roman"/>
                <a:cs typeface="Times New Roman"/>
              </a:rPr>
              <a:t>, </a:t>
            </a:r>
            <a:r>
              <a:rPr lang="en-US" dirty="0" err="1">
                <a:latin typeface="Times New Roman"/>
                <a:cs typeface="Times New Roman"/>
              </a:rPr>
              <a:t>ieškoti</a:t>
            </a:r>
            <a:r>
              <a:rPr lang="en-US" dirty="0">
                <a:latin typeface="Times New Roman"/>
                <a:cs typeface="Times New Roman"/>
              </a:rPr>
              <a:t>, </a:t>
            </a:r>
            <a:r>
              <a:rPr lang="en-US" dirty="0" err="1">
                <a:latin typeface="Times New Roman"/>
                <a:cs typeface="Times New Roman"/>
              </a:rPr>
              <a:t>gilinti</a:t>
            </a:r>
            <a:r>
              <a:rPr lang="en-US" dirty="0">
                <a:latin typeface="Times New Roman"/>
                <a:cs typeface="Times New Roman"/>
              </a:rPr>
              <a:t> </a:t>
            </a:r>
            <a:r>
              <a:rPr lang="en-US" dirty="0" err="1">
                <a:latin typeface="Times New Roman"/>
                <a:cs typeface="Times New Roman"/>
              </a:rPr>
              <a:t>žinias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61%</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mokiniai</a:t>
            </a:r>
            <a:r>
              <a:rPr lang="en-US" dirty="0">
                <a:latin typeface="Times New Roman"/>
                <a:cs typeface="Times New Roman"/>
              </a:rPr>
              <a:t> </a:t>
            </a:r>
            <a:r>
              <a:rPr lang="en-US" dirty="0" err="1">
                <a:latin typeface="Times New Roman"/>
                <a:cs typeface="Times New Roman"/>
              </a:rPr>
              <a:t>geba</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 </a:t>
            </a:r>
            <a:r>
              <a:rPr lang="en-US" dirty="0" err="1">
                <a:latin typeface="Times New Roman"/>
                <a:cs typeface="Times New Roman"/>
              </a:rPr>
              <a:t>pasinaudoti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55%</a:t>
            </a:r>
            <a:r>
              <a:rPr lang="en-US" dirty="0">
                <a:latin typeface="Times New Roman"/>
                <a:cs typeface="Times New Roman"/>
              </a:rPr>
              <a:t>-ko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techninė</a:t>
            </a:r>
            <a:r>
              <a:rPr lang="en-US" dirty="0">
                <a:latin typeface="Times New Roman"/>
                <a:cs typeface="Times New Roman"/>
              </a:rPr>
              <a:t> </a:t>
            </a:r>
            <a:r>
              <a:rPr lang="en-US" dirty="0" err="1">
                <a:latin typeface="Times New Roman"/>
                <a:cs typeface="Times New Roman"/>
              </a:rPr>
              <a:t>įranga</a:t>
            </a:r>
            <a:r>
              <a:rPr lang="en-US" dirty="0">
                <a:latin typeface="Times New Roman"/>
                <a:cs typeface="Times New Roman"/>
              </a:rPr>
              <a:t> </a:t>
            </a:r>
            <a:r>
              <a:rPr lang="en-US" dirty="0" err="1">
                <a:latin typeface="Times New Roman"/>
                <a:cs typeface="Times New Roman"/>
              </a:rPr>
              <a:t>klasėj</a:t>
            </a:r>
            <a:r>
              <a:rPr lang="lt-LT" dirty="0">
                <a:latin typeface="Times New Roman"/>
                <a:cs typeface="Times New Roman"/>
              </a:rPr>
              <a:t>e</a:t>
            </a:r>
            <a:r>
              <a:rPr lang="en-US" dirty="0">
                <a:latin typeface="Times New Roman"/>
                <a:cs typeface="Times New Roman"/>
              </a:rPr>
              <a:t> </a:t>
            </a:r>
            <a:r>
              <a:rPr lang="en-US" dirty="0" err="1">
                <a:latin typeface="Times New Roman"/>
                <a:cs typeface="Times New Roman"/>
              </a:rPr>
              <a:t>dažniausiai</a:t>
            </a:r>
            <a:r>
              <a:rPr lang="en-US" dirty="0">
                <a:latin typeface="Times New Roman"/>
                <a:cs typeface="Times New Roman"/>
              </a:rPr>
              <a:t> </a:t>
            </a:r>
            <a:r>
              <a:rPr lang="en-US" dirty="0" err="1">
                <a:latin typeface="Times New Roman"/>
                <a:cs typeface="Times New Roman"/>
              </a:rPr>
              <a:t>veikia</a:t>
            </a:r>
            <a:r>
              <a:rPr lang="en-US" dirty="0">
                <a:latin typeface="Times New Roman"/>
                <a:cs typeface="Times New Roman"/>
              </a:rPr>
              <a:t> </a:t>
            </a:r>
            <a:r>
              <a:rPr lang="en-US" dirty="0" err="1">
                <a:latin typeface="Times New Roman"/>
                <a:cs typeface="Times New Roman"/>
              </a:rPr>
              <a:t>tinkamai</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52%</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mokiniai</a:t>
            </a:r>
            <a:r>
              <a:rPr lang="en-US" dirty="0">
                <a:latin typeface="Times New Roman"/>
                <a:cs typeface="Times New Roman"/>
              </a:rPr>
              <a:t> </a:t>
            </a:r>
            <a:r>
              <a:rPr lang="en-US" dirty="0" err="1">
                <a:latin typeface="Times New Roman"/>
                <a:cs typeface="Times New Roman"/>
              </a:rPr>
              <a:t>turi</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skirtingas</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vietas</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savo</a:t>
            </a:r>
            <a:r>
              <a:rPr lang="en-US" dirty="0">
                <a:latin typeface="Times New Roman"/>
                <a:cs typeface="Times New Roman"/>
              </a:rPr>
              <a:t> </a:t>
            </a:r>
            <a:r>
              <a:rPr lang="en-US" dirty="0" err="1">
                <a:latin typeface="Times New Roman"/>
                <a:cs typeface="Times New Roman"/>
              </a:rPr>
              <a:t>poreikius</a:t>
            </a:r>
            <a:r>
              <a:rPr lang="en-US" dirty="0">
                <a:latin typeface="Times New Roman"/>
                <a:cs typeface="Times New Roman"/>
              </a:rPr>
              <a:t>.</a:t>
            </a:r>
          </a:p>
          <a:p>
            <a:endParaRPr lang="en-US" dirty="0">
              <a:latin typeface="Times New Roman"/>
              <a:cs typeface="Times New Roman"/>
            </a:endParaRPr>
          </a:p>
        </p:txBody>
      </p:sp>
      <p:sp>
        <p:nvSpPr>
          <p:cNvPr id="2" name="Title 1"/>
          <p:cNvSpPr>
            <a:spLocks noGrp="1"/>
          </p:cNvSpPr>
          <p:nvPr>
            <p:ph type="title"/>
          </p:nvPr>
        </p:nvSpPr>
        <p:spPr>
          <a:xfrm>
            <a:off x="549275" y="107576"/>
            <a:ext cx="8042276" cy="1045521"/>
          </a:xfrm>
        </p:spPr>
        <p:txBody>
          <a:bodyPr/>
          <a:lstStyle/>
          <a:p>
            <a:r>
              <a:rPr lang="en-US" sz="4400" dirty="0" err="1">
                <a:latin typeface="Times New Roman"/>
                <a:cs typeface="Times New Roman"/>
              </a:rPr>
              <a:t>Bendros</a:t>
            </a:r>
            <a:r>
              <a:rPr lang="en-US" sz="4400" dirty="0">
                <a:latin typeface="Times New Roman"/>
                <a:cs typeface="Times New Roman"/>
              </a:rPr>
              <a:t> </a:t>
            </a:r>
            <a:r>
              <a:rPr lang="en-US" sz="4400" dirty="0" err="1">
                <a:latin typeface="Times New Roman"/>
                <a:cs typeface="Times New Roman"/>
              </a:rPr>
              <a:t>išvados</a:t>
            </a:r>
            <a:endParaRPr lang="en-US" sz="4400" dirty="0">
              <a:latin typeface="Times New Roman"/>
              <a:cs typeface="Times New Roman"/>
            </a:endParaRPr>
          </a:p>
        </p:txBody>
      </p:sp>
    </p:spTree>
    <p:extLst>
      <p:ext uri="{BB962C8B-B14F-4D97-AF65-F5344CB8AC3E}">
        <p14:creationId xmlns:p14="http://schemas.microsoft.com/office/powerpoint/2010/main" val="2023007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87058"/>
            <a:ext cx="9022860" cy="5470942"/>
          </a:xfrm>
        </p:spPr>
        <p:txBody>
          <a:bodyPr>
            <a:normAutofit/>
          </a:bodyPr>
          <a:lstStyle/>
          <a:p>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- 52%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klasės</a:t>
            </a:r>
            <a:r>
              <a:rPr lang="en-US" dirty="0">
                <a:latin typeface="Times New Roman"/>
                <a:cs typeface="Times New Roman"/>
              </a:rPr>
              <a:t> </a:t>
            </a:r>
            <a:r>
              <a:rPr lang="en-US" dirty="0" err="1">
                <a:latin typeface="Times New Roman"/>
                <a:cs typeface="Times New Roman"/>
              </a:rPr>
              <a:t>fizinė</a:t>
            </a:r>
            <a:r>
              <a:rPr lang="en-US" dirty="0">
                <a:latin typeface="Times New Roman"/>
                <a:cs typeface="Times New Roman"/>
              </a:rPr>
              <a:t> </a:t>
            </a:r>
            <a:r>
              <a:rPr lang="en-US" dirty="0" err="1">
                <a:latin typeface="Times New Roman"/>
                <a:cs typeface="Times New Roman"/>
              </a:rPr>
              <a:t>aplinka</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aktyvumą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savarankiškumą</a:t>
            </a:r>
            <a:r>
              <a:rPr lang="en-US" dirty="0">
                <a:latin typeface="Times New Roman"/>
                <a:cs typeface="Times New Roman"/>
              </a:rPr>
              <a:t>.</a:t>
            </a:r>
          </a:p>
          <a:p>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- 30% 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nesutinka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veiklos</a:t>
            </a:r>
            <a:r>
              <a:rPr lang="en-US" dirty="0">
                <a:latin typeface="Times New Roman"/>
                <a:cs typeface="Times New Roman"/>
              </a:rPr>
              <a:t> </a:t>
            </a:r>
            <a:r>
              <a:rPr lang="en-US" dirty="0" err="1">
                <a:latin typeface="Times New Roman"/>
                <a:cs typeface="Times New Roman"/>
              </a:rPr>
              <a:t>zonos</a:t>
            </a:r>
            <a:r>
              <a:rPr lang="en-US" dirty="0">
                <a:latin typeface="Times New Roman"/>
                <a:cs typeface="Times New Roman"/>
              </a:rPr>
              <a:t> (</a:t>
            </a:r>
            <a:r>
              <a:rPr lang="en-US" dirty="0" err="1">
                <a:latin typeface="Times New Roman"/>
                <a:cs typeface="Times New Roman"/>
              </a:rPr>
              <a:t>kampeliai</a:t>
            </a:r>
            <a:r>
              <a:rPr lang="en-US" dirty="0">
                <a:latin typeface="Times New Roman"/>
                <a:cs typeface="Times New Roman"/>
              </a:rPr>
              <a:t>) </a:t>
            </a:r>
            <a:r>
              <a:rPr lang="en-US" dirty="0" err="1">
                <a:latin typeface="Times New Roman"/>
                <a:cs typeface="Times New Roman"/>
              </a:rPr>
              <a:t>aiškiai</a:t>
            </a:r>
            <a:r>
              <a:rPr lang="en-US" dirty="0">
                <a:latin typeface="Times New Roman"/>
                <a:cs typeface="Times New Roman"/>
              </a:rPr>
              <a:t> </a:t>
            </a:r>
            <a:r>
              <a:rPr lang="en-US" dirty="0" err="1">
                <a:latin typeface="Times New Roman"/>
                <a:cs typeface="Times New Roman"/>
              </a:rPr>
              <a:t>strukt</a:t>
            </a:r>
            <a:r>
              <a:rPr lang="lt-LT" dirty="0">
                <a:latin typeface="Times New Roman"/>
                <a:cs typeface="Times New Roman"/>
              </a:rPr>
              <a:t>ū</a:t>
            </a:r>
            <a:r>
              <a:rPr lang="en-US" dirty="0" err="1">
                <a:latin typeface="Times New Roman"/>
                <a:cs typeface="Times New Roman"/>
              </a:rPr>
              <a:t>ruotos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paskatina</a:t>
            </a:r>
            <a:r>
              <a:rPr lang="en-US" dirty="0">
                <a:latin typeface="Times New Roman"/>
                <a:cs typeface="Times New Roman"/>
              </a:rPr>
              <a:t> </a:t>
            </a:r>
            <a:r>
              <a:rPr lang="en-US" dirty="0" err="1">
                <a:latin typeface="Times New Roman"/>
                <a:cs typeface="Times New Roman"/>
              </a:rPr>
              <a:t>savarankišką</a:t>
            </a:r>
            <a:r>
              <a:rPr lang="en-US" dirty="0">
                <a:latin typeface="Times New Roman"/>
                <a:cs typeface="Times New Roman"/>
              </a:rPr>
              <a:t> </a:t>
            </a:r>
            <a:r>
              <a:rPr lang="en-US" dirty="0" err="1">
                <a:latin typeface="Times New Roman"/>
                <a:cs typeface="Times New Roman"/>
              </a:rPr>
              <a:t>veikimą</a:t>
            </a:r>
            <a:r>
              <a:rPr lang="en-US" dirty="0">
                <a:latin typeface="Times New Roman"/>
                <a:cs typeface="Times New Roman"/>
              </a:rPr>
              <a:t>.</a:t>
            </a:r>
          </a:p>
          <a:p>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- 57%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mokiniai</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į</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procesus</a:t>
            </a:r>
            <a:r>
              <a:rPr lang="en-US" dirty="0">
                <a:latin typeface="Times New Roman"/>
                <a:cs typeface="Times New Roman"/>
              </a:rPr>
              <a:t>.</a:t>
            </a:r>
          </a:p>
          <a:p>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- 48% </a:t>
            </a:r>
            <a:r>
              <a:rPr lang="en-US" dirty="0" err="1">
                <a:latin typeface="Times New Roman"/>
                <a:cs typeface="Times New Roman"/>
              </a:rPr>
              <a:t>visiškai</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jiems</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- 57% 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nesutinka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darbai</a:t>
            </a:r>
            <a:r>
              <a:rPr lang="en-US" dirty="0">
                <a:latin typeface="Times New Roman"/>
                <a:cs typeface="Times New Roman"/>
              </a:rPr>
              <a:t> </a:t>
            </a:r>
            <a:r>
              <a:rPr lang="en-US" dirty="0" err="1">
                <a:latin typeface="Times New Roman"/>
                <a:cs typeface="Times New Roman"/>
              </a:rPr>
              <a:t>demonstruojami</a:t>
            </a:r>
            <a:r>
              <a:rPr lang="en-US" dirty="0">
                <a:latin typeface="Times New Roman"/>
                <a:cs typeface="Times New Roman"/>
              </a:rPr>
              <a:t> </a:t>
            </a:r>
            <a:r>
              <a:rPr lang="en-US" dirty="0" err="1">
                <a:latin typeface="Times New Roman"/>
                <a:cs typeface="Times New Roman"/>
              </a:rPr>
              <a:t>klas</a:t>
            </a:r>
            <a:r>
              <a:rPr lang="lt-LT" dirty="0">
                <a:latin typeface="Times New Roman"/>
                <a:cs typeface="Times New Roman"/>
              </a:rPr>
              <a:t>e</a:t>
            </a:r>
            <a:r>
              <a:rPr lang="en-US" dirty="0" err="1">
                <a:latin typeface="Times New Roman"/>
                <a:cs typeface="Times New Roman"/>
              </a:rPr>
              <a:t>i</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demonstruojamos</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p:txBody>
      </p:sp>
      <p:sp>
        <p:nvSpPr>
          <p:cNvPr id="2" name="Title 1"/>
          <p:cNvSpPr>
            <a:spLocks noGrp="1"/>
          </p:cNvSpPr>
          <p:nvPr>
            <p:ph type="title"/>
          </p:nvPr>
        </p:nvSpPr>
        <p:spPr>
          <a:xfrm>
            <a:off x="549275" y="107576"/>
            <a:ext cx="8042276" cy="1129078"/>
          </a:xfrm>
        </p:spPr>
        <p:txBody>
          <a:bodyPr/>
          <a:lstStyle/>
          <a:p>
            <a:r>
              <a:rPr lang="en-US" dirty="0" err="1">
                <a:latin typeface="Times New Roman"/>
                <a:cs typeface="Times New Roman"/>
              </a:rPr>
              <a:t>Bendros</a:t>
            </a:r>
            <a:r>
              <a:rPr lang="en-US" dirty="0">
                <a:latin typeface="Times New Roman"/>
                <a:cs typeface="Times New Roman"/>
              </a:rPr>
              <a:t> </a:t>
            </a:r>
            <a:r>
              <a:rPr lang="en-US" dirty="0" err="1">
                <a:latin typeface="Times New Roman"/>
                <a:cs typeface="Times New Roman"/>
              </a:rPr>
              <a:t>išvados</a:t>
            </a:r>
            <a:endParaRPr lang="en-US" dirty="0">
              <a:latin typeface="Times New Roman"/>
              <a:cs typeface="Times New Roman"/>
            </a:endParaRPr>
          </a:p>
        </p:txBody>
      </p:sp>
    </p:spTree>
    <p:extLst>
      <p:ext uri="{BB962C8B-B14F-4D97-AF65-F5344CB8AC3E}">
        <p14:creationId xmlns:p14="http://schemas.microsoft.com/office/powerpoint/2010/main" val="13881249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301432"/>
            <a:ext cx="8998981" cy="5556568"/>
          </a:xfrm>
        </p:spPr>
        <p:txBody>
          <a:bodyPr/>
          <a:lstStyle/>
          <a:p>
            <a:pPr algn="just"/>
            <a:r>
              <a:rPr lang="en-US" dirty="0" err="1">
                <a:latin typeface="Times New Roman"/>
                <a:cs typeface="Times New Roman"/>
              </a:rPr>
              <a:t>Rekomenduojama</a:t>
            </a:r>
            <a:r>
              <a:rPr lang="en-US" dirty="0">
                <a:latin typeface="Times New Roman"/>
                <a:cs typeface="Times New Roman"/>
              </a:rPr>
              <a:t>,</a:t>
            </a:r>
            <a:r>
              <a:rPr lang="lt-LT"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prieinamumą</a:t>
            </a:r>
            <a:r>
              <a:rPr lang="en-US" dirty="0">
                <a:latin typeface="Times New Roman"/>
                <a:cs typeface="Times New Roman"/>
              </a:rPr>
              <a:t> </a:t>
            </a:r>
            <a:r>
              <a:rPr lang="en-US" dirty="0" err="1">
                <a:latin typeface="Times New Roman"/>
                <a:cs typeface="Times New Roman"/>
              </a:rPr>
              <a:t>prie</a:t>
            </a:r>
            <a:r>
              <a:rPr lang="en-US" dirty="0">
                <a:latin typeface="Times New Roman"/>
                <a:cs typeface="Times New Roman"/>
              </a:rPr>
              <a:t> </a:t>
            </a:r>
            <a:r>
              <a:rPr lang="en-US" dirty="0" err="1">
                <a:latin typeface="Times New Roman"/>
                <a:cs typeface="Times New Roman"/>
              </a:rPr>
              <a:t>mokymuisi</a:t>
            </a:r>
            <a:r>
              <a:rPr lang="en-US" dirty="0">
                <a:latin typeface="Times New Roman"/>
                <a:cs typeface="Times New Roman"/>
              </a:rPr>
              <a:t> </a:t>
            </a:r>
            <a:r>
              <a:rPr lang="en-US" dirty="0" err="1">
                <a:latin typeface="Times New Roman"/>
                <a:cs typeface="Times New Roman"/>
              </a:rPr>
              <a:t>reikalingų</a:t>
            </a:r>
            <a:r>
              <a:rPr lang="en-US" dirty="0">
                <a:latin typeface="Times New Roman"/>
                <a:cs typeface="Times New Roman"/>
              </a:rPr>
              <a:t> </a:t>
            </a:r>
            <a:r>
              <a:rPr lang="en-US" dirty="0" err="1">
                <a:latin typeface="Times New Roman"/>
                <a:cs typeface="Times New Roman"/>
              </a:rPr>
              <a:t>priemonių</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medžiagos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fizinę</a:t>
            </a:r>
            <a:r>
              <a:rPr lang="en-US" dirty="0">
                <a:latin typeface="Times New Roman"/>
                <a:cs typeface="Times New Roman"/>
              </a:rPr>
              <a:t> </a:t>
            </a:r>
            <a:r>
              <a:rPr lang="en-US" dirty="0" err="1">
                <a:latin typeface="Times New Roman"/>
                <a:cs typeface="Times New Roman"/>
              </a:rPr>
              <a:t>aplinka</a:t>
            </a:r>
            <a:r>
              <a:rPr lang="en-US" dirty="0">
                <a:latin typeface="Times New Roman"/>
                <a:cs typeface="Times New Roman"/>
              </a:rPr>
              <a:t> </a:t>
            </a:r>
            <a:r>
              <a:rPr lang="en-US" dirty="0" err="1">
                <a:latin typeface="Times New Roman"/>
                <a:cs typeface="Times New Roman"/>
              </a:rPr>
              <a:t>informaciniais</a:t>
            </a:r>
            <a:r>
              <a:rPr lang="en-US" dirty="0">
                <a:latin typeface="Times New Roman"/>
                <a:cs typeface="Times New Roman"/>
              </a:rPr>
              <a:t> </a:t>
            </a:r>
            <a:r>
              <a:rPr lang="en-US" dirty="0" err="1">
                <a:latin typeface="Times New Roman"/>
                <a:cs typeface="Times New Roman"/>
              </a:rPr>
              <a:t>šaltiniais</a:t>
            </a:r>
            <a:r>
              <a:rPr lang="en-US" dirty="0">
                <a:latin typeface="Times New Roman"/>
                <a:cs typeface="Times New Roman"/>
              </a:rPr>
              <a:t>, </a:t>
            </a:r>
            <a:r>
              <a:rPr lang="en-US" dirty="0" err="1">
                <a:latin typeface="Times New Roman"/>
                <a:cs typeface="Times New Roman"/>
              </a:rPr>
              <a:t>kurie</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tyrinėti</a:t>
            </a:r>
            <a:r>
              <a:rPr lang="en-US" dirty="0">
                <a:latin typeface="Times New Roman"/>
                <a:cs typeface="Times New Roman"/>
              </a:rPr>
              <a:t>, </a:t>
            </a:r>
            <a:r>
              <a:rPr lang="en-US" dirty="0" err="1">
                <a:latin typeface="Times New Roman"/>
                <a:cs typeface="Times New Roman"/>
              </a:rPr>
              <a:t>ieškoti</a:t>
            </a:r>
            <a:r>
              <a:rPr lang="en-US" dirty="0">
                <a:latin typeface="Times New Roman"/>
                <a:cs typeface="Times New Roman"/>
              </a:rPr>
              <a:t>, </a:t>
            </a:r>
            <a:r>
              <a:rPr lang="en-US" dirty="0" err="1">
                <a:latin typeface="Times New Roman"/>
                <a:cs typeface="Times New Roman"/>
              </a:rPr>
              <a:t>gilin</a:t>
            </a:r>
            <a:r>
              <a:rPr lang="lt-LT" dirty="0">
                <a:latin typeface="Times New Roman"/>
                <a:cs typeface="Times New Roman"/>
              </a:rPr>
              <a:t>t</a:t>
            </a:r>
            <a:r>
              <a:rPr lang="en-US" dirty="0" err="1">
                <a:latin typeface="Times New Roman"/>
                <a:cs typeface="Times New Roman"/>
              </a:rPr>
              <a:t>i</a:t>
            </a:r>
            <a:r>
              <a:rPr lang="en-US" dirty="0">
                <a:latin typeface="Times New Roman"/>
                <a:cs typeface="Times New Roman"/>
              </a:rPr>
              <a:t> </a:t>
            </a:r>
            <a:r>
              <a:rPr lang="en-US" dirty="0" err="1">
                <a:latin typeface="Times New Roman"/>
                <a:cs typeface="Times New Roman"/>
              </a:rPr>
              <a:t>žinias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klasėje</a:t>
            </a:r>
            <a:r>
              <a:rPr lang="en-US" dirty="0">
                <a:latin typeface="Times New Roman"/>
                <a:cs typeface="Times New Roman"/>
              </a:rPr>
              <a:t> </a:t>
            </a:r>
            <a:r>
              <a:rPr lang="en-US" dirty="0" err="1">
                <a:latin typeface="Times New Roman"/>
                <a:cs typeface="Times New Roman"/>
              </a:rPr>
              <a:t>tinkamą</a:t>
            </a:r>
            <a:r>
              <a:rPr lang="en-US" dirty="0">
                <a:latin typeface="Times New Roman"/>
                <a:cs typeface="Times New Roman"/>
              </a:rPr>
              <a:t> </a:t>
            </a:r>
            <a:r>
              <a:rPr lang="en-US" dirty="0" err="1">
                <a:latin typeface="Times New Roman"/>
                <a:cs typeface="Times New Roman"/>
              </a:rPr>
              <a:t>techninės</a:t>
            </a:r>
            <a:r>
              <a:rPr lang="en-US" dirty="0">
                <a:latin typeface="Times New Roman"/>
                <a:cs typeface="Times New Roman"/>
              </a:rPr>
              <a:t> </a:t>
            </a:r>
            <a:r>
              <a:rPr lang="en-US" dirty="0" err="1">
                <a:latin typeface="Times New Roman"/>
                <a:cs typeface="Times New Roman"/>
              </a:rPr>
              <a:t>įrangos</a:t>
            </a:r>
            <a:r>
              <a:rPr lang="en-US" dirty="0">
                <a:latin typeface="Times New Roman"/>
                <a:cs typeface="Times New Roman"/>
              </a:rPr>
              <a:t> </a:t>
            </a:r>
            <a:r>
              <a:rPr lang="en-US" dirty="0" err="1">
                <a:latin typeface="Times New Roman"/>
                <a:cs typeface="Times New Roman"/>
              </a:rPr>
              <a:t>veikimą</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suteikti</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skirtingas</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vietas</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poreikius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aktyvumą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savarankiškumą</a:t>
            </a:r>
            <a:r>
              <a:rPr lang="en-US" dirty="0">
                <a:latin typeface="Times New Roman"/>
                <a:cs typeface="Times New Roman"/>
              </a:rPr>
              <a:t> </a:t>
            </a:r>
            <a:r>
              <a:rPr lang="en-US" dirty="0" err="1">
                <a:latin typeface="Times New Roman"/>
                <a:cs typeface="Times New Roman"/>
              </a:rPr>
              <a:t>klasės</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a:t>
            </a:r>
          </a:p>
          <a:p>
            <a:pPr algn="just"/>
            <a:endParaRPr lang="en-US" dirty="0">
              <a:latin typeface="Times New Roman"/>
              <a:cs typeface="Times New Roman"/>
            </a:endParaRPr>
          </a:p>
        </p:txBody>
      </p:sp>
      <p:sp>
        <p:nvSpPr>
          <p:cNvPr id="2" name="Title 1"/>
          <p:cNvSpPr>
            <a:spLocks noGrp="1"/>
          </p:cNvSpPr>
          <p:nvPr>
            <p:ph type="title"/>
          </p:nvPr>
        </p:nvSpPr>
        <p:spPr>
          <a:xfrm>
            <a:off x="688490" y="344958"/>
            <a:ext cx="7756263" cy="956474"/>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2083892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505271"/>
            <a:ext cx="9144000" cy="5080291"/>
          </a:xfrm>
        </p:spPr>
        <p:txBody>
          <a:bodyPr/>
          <a:lstStyle/>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aiškiai</a:t>
            </a:r>
            <a:r>
              <a:rPr lang="en-US" dirty="0">
                <a:latin typeface="Times New Roman"/>
                <a:cs typeface="Times New Roman"/>
              </a:rPr>
              <a:t> </a:t>
            </a:r>
            <a:r>
              <a:rPr lang="en-US" dirty="0" err="1">
                <a:latin typeface="Times New Roman"/>
                <a:cs typeface="Times New Roman"/>
              </a:rPr>
              <a:t>strukt</a:t>
            </a:r>
            <a:r>
              <a:rPr lang="lt-LT" dirty="0">
                <a:latin typeface="Times New Roman"/>
                <a:cs typeface="Times New Roman"/>
              </a:rPr>
              <a:t>ū</a:t>
            </a:r>
            <a:r>
              <a:rPr lang="en-US" dirty="0" err="1">
                <a:latin typeface="Times New Roman"/>
                <a:cs typeface="Times New Roman"/>
              </a:rPr>
              <a:t>ruoti</a:t>
            </a:r>
            <a:r>
              <a:rPr lang="en-US" dirty="0">
                <a:latin typeface="Times New Roman"/>
                <a:cs typeface="Times New Roman"/>
              </a:rPr>
              <a:t> </a:t>
            </a:r>
            <a:r>
              <a:rPr lang="en-US" dirty="0" err="1">
                <a:latin typeface="Times New Roman"/>
                <a:cs typeface="Times New Roman"/>
              </a:rPr>
              <a:t>veiklos</a:t>
            </a:r>
            <a:r>
              <a:rPr lang="en-US" dirty="0">
                <a:latin typeface="Times New Roman"/>
                <a:cs typeface="Times New Roman"/>
              </a:rPr>
              <a:t> </a:t>
            </a:r>
            <a:r>
              <a:rPr lang="en-US" dirty="0" err="1">
                <a:latin typeface="Times New Roman"/>
                <a:cs typeface="Times New Roman"/>
              </a:rPr>
              <a:t>zonos</a:t>
            </a:r>
            <a:r>
              <a:rPr lang="en-US" dirty="0">
                <a:latin typeface="Times New Roman"/>
                <a:cs typeface="Times New Roman"/>
              </a:rPr>
              <a:t> (</a:t>
            </a:r>
            <a:r>
              <a:rPr lang="en-US" dirty="0" err="1">
                <a:latin typeface="Times New Roman"/>
                <a:cs typeface="Times New Roman"/>
              </a:rPr>
              <a:t>kampelius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paskatinti</a:t>
            </a:r>
            <a:r>
              <a:rPr lang="en-US" dirty="0">
                <a:latin typeface="Times New Roman"/>
                <a:cs typeface="Times New Roman"/>
              </a:rPr>
              <a:t> </a:t>
            </a:r>
            <a:r>
              <a:rPr lang="en-US" dirty="0" err="1">
                <a:latin typeface="Times New Roman"/>
                <a:cs typeface="Times New Roman"/>
              </a:rPr>
              <a:t>savarankišką</a:t>
            </a:r>
            <a:r>
              <a:rPr lang="en-US" dirty="0">
                <a:latin typeface="Times New Roman"/>
                <a:cs typeface="Times New Roman"/>
              </a:rPr>
              <a:t> </a:t>
            </a:r>
            <a:r>
              <a:rPr lang="en-US" dirty="0" err="1">
                <a:latin typeface="Times New Roman"/>
                <a:cs typeface="Times New Roman"/>
              </a:rPr>
              <a:t>veikimą</a:t>
            </a:r>
            <a:r>
              <a:rPr lang="en-US" dirty="0"/>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į</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procesą</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jiems</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demonstruoti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darbus</a:t>
            </a:r>
            <a:r>
              <a:rPr lang="en-US" dirty="0">
                <a:latin typeface="Times New Roman"/>
                <a:cs typeface="Times New Roman"/>
              </a:rPr>
              <a:t> </a:t>
            </a:r>
            <a:r>
              <a:rPr lang="en-US" dirty="0" err="1">
                <a:latin typeface="Times New Roman"/>
                <a:cs typeface="Times New Roman"/>
              </a:rPr>
              <a:t>klasei</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
            </a:r>
            <a:r>
              <a:rPr lang="lt-LT" dirty="0">
                <a:latin typeface="Times New Roman"/>
                <a:cs typeface="Times New Roman"/>
              </a:rPr>
              <a:t>at</a:t>
            </a:r>
            <a:r>
              <a:rPr lang="en-US" dirty="0" err="1">
                <a:latin typeface="Times New Roman"/>
                <a:cs typeface="Times New Roman"/>
              </a:rPr>
              <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demonstruoti</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p:txBody>
      </p:sp>
      <p:sp>
        <p:nvSpPr>
          <p:cNvPr id="3" name="Title 2"/>
          <p:cNvSpPr>
            <a:spLocks noGrp="1"/>
          </p:cNvSpPr>
          <p:nvPr>
            <p:ph type="title"/>
          </p:nvPr>
        </p:nvSpPr>
        <p:spPr>
          <a:xfrm>
            <a:off x="688490" y="156800"/>
            <a:ext cx="7756263" cy="1097593"/>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556642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238714"/>
            <a:ext cx="9144000" cy="5619285"/>
          </a:xfrm>
        </p:spPr>
        <p:txBody>
          <a:bodyPr>
            <a:normAutofit/>
          </a:bodyPr>
          <a:lstStyle/>
          <a:p>
            <a:r>
              <a:rPr lang="en-US" sz="3200" dirty="0" err="1">
                <a:latin typeface="Times New Roman"/>
                <a:cs typeface="Times New Roman"/>
              </a:rPr>
              <a:t>Rodiklis</a:t>
            </a:r>
            <a:r>
              <a:rPr lang="en-US" sz="3200" dirty="0">
                <a:latin typeface="Times New Roman"/>
                <a:cs typeface="Times New Roman"/>
              </a:rPr>
              <a:t>: 3.1.1. </a:t>
            </a:r>
            <a:r>
              <a:rPr lang="en-US" sz="3200" dirty="0" err="1">
                <a:latin typeface="Times New Roman"/>
                <a:cs typeface="Times New Roman"/>
              </a:rPr>
              <a:t>Įranga</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priemonės</a:t>
            </a:r>
            <a:r>
              <a:rPr lang="en-US" sz="3200" dirty="0">
                <a:latin typeface="Times New Roman"/>
                <a:cs typeface="Times New Roman"/>
              </a:rPr>
              <a:t>.</a:t>
            </a: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Įvairovė</a:t>
            </a:r>
            <a:r>
              <a:rPr lang="en-US" sz="3200" dirty="0">
                <a:latin typeface="Times New Roman"/>
                <a:cs typeface="Times New Roman"/>
              </a:rPr>
              <a:t>; </a:t>
            </a:r>
            <a:r>
              <a:rPr lang="en-US" sz="3200" dirty="0" err="1">
                <a:latin typeface="Times New Roman"/>
                <a:cs typeface="Times New Roman"/>
              </a:rPr>
              <a:t>Šiuolaikiškumas</a:t>
            </a:r>
            <a:r>
              <a:rPr lang="en-US" sz="3200" dirty="0">
                <a:latin typeface="Times New Roman"/>
                <a:cs typeface="Times New Roman"/>
              </a:rPr>
              <a:t>.</a:t>
            </a:r>
          </a:p>
        </p:txBody>
      </p:sp>
      <p:sp>
        <p:nvSpPr>
          <p:cNvPr id="3" name="Title 2"/>
          <p:cNvSpPr>
            <a:spLocks noGrp="1"/>
          </p:cNvSpPr>
          <p:nvPr>
            <p:ph type="title"/>
          </p:nvPr>
        </p:nvSpPr>
        <p:spPr>
          <a:xfrm>
            <a:off x="688490" y="156800"/>
            <a:ext cx="7756263" cy="1081914"/>
          </a:xfrm>
        </p:spPr>
        <p:txBody>
          <a:bodyPr/>
          <a:lstStyle/>
          <a:p>
            <a:r>
              <a:rPr lang="en-US" sz="4000" dirty="0" err="1">
                <a:latin typeface="Times New Roman"/>
                <a:cs typeface="Times New Roman"/>
              </a:rPr>
              <a:t>Tėvai</a:t>
            </a:r>
            <a:endParaRPr lang="en-US" sz="4000" dirty="0">
              <a:latin typeface="Times New Roman"/>
              <a:cs typeface="Times New Roman"/>
            </a:endParaRPr>
          </a:p>
        </p:txBody>
      </p:sp>
    </p:spTree>
    <p:extLst>
      <p:ext uri="{BB962C8B-B14F-4D97-AF65-F5344CB8AC3E}">
        <p14:creationId xmlns:p14="http://schemas.microsoft.com/office/powerpoint/2010/main" val="137218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0729" y="130717"/>
            <a:ext cx="9013271" cy="6591897"/>
          </a:xfrm>
        </p:spPr>
        <p:txBody>
          <a:bodyPr>
            <a:normAutofit/>
          </a:bodyPr>
          <a:lstStyle/>
          <a:p>
            <a:r>
              <a:rPr lang="en-US" b="1" dirty="0" err="1">
                <a:latin typeface="Times New Roman"/>
                <a:cs typeface="Times New Roman"/>
              </a:rPr>
              <a:t>Sritis</a:t>
            </a:r>
            <a:r>
              <a:rPr lang="en-US" b="1" dirty="0">
                <a:latin typeface="Times New Roman"/>
                <a:cs typeface="Times New Roman"/>
              </a:rPr>
              <a:t>.</a:t>
            </a:r>
          </a:p>
          <a:p>
            <a:r>
              <a:rPr lang="en-US" dirty="0">
                <a:latin typeface="Times New Roman"/>
                <a:cs typeface="Times New Roman"/>
              </a:rPr>
              <a:t>3.. </a:t>
            </a:r>
            <a:r>
              <a:rPr lang="en-US" dirty="0" err="1">
                <a:latin typeface="Times New Roman"/>
                <a:cs typeface="Times New Roman"/>
              </a:rPr>
              <a:t>Ugdymas</a:t>
            </a:r>
            <a:r>
              <a:rPr lang="en-US" dirty="0">
                <a:latin typeface="Times New Roman"/>
                <a:cs typeface="Times New Roman"/>
              </a:rPr>
              <a:t> (is) </a:t>
            </a:r>
            <a:r>
              <a:rPr lang="en-US" dirty="0" err="1">
                <a:latin typeface="Times New Roman"/>
                <a:cs typeface="Times New Roman"/>
              </a:rPr>
              <a:t>aplinkos</a:t>
            </a:r>
            <a:r>
              <a:rPr lang="en-US" dirty="0">
                <a:latin typeface="Times New Roman"/>
                <a:cs typeface="Times New Roman"/>
              </a:rPr>
              <a:t>.</a:t>
            </a:r>
          </a:p>
          <a:p>
            <a:r>
              <a:rPr lang="en-US" b="1" dirty="0" err="1">
                <a:latin typeface="Times New Roman"/>
                <a:cs typeface="Times New Roman"/>
              </a:rPr>
              <a:t>Tema</a:t>
            </a:r>
            <a:r>
              <a:rPr lang="en-US" b="1" dirty="0">
                <a:latin typeface="Times New Roman"/>
                <a:cs typeface="Times New Roman"/>
              </a:rPr>
              <a:t>:</a:t>
            </a:r>
          </a:p>
          <a:p>
            <a:r>
              <a:rPr lang="en-US" dirty="0">
                <a:latin typeface="Times New Roman"/>
                <a:cs typeface="Times New Roman"/>
              </a:rPr>
              <a:t>2.4.1.Įgalinanti </a:t>
            </a:r>
            <a:r>
              <a:rPr lang="en-US" dirty="0" err="1">
                <a:latin typeface="Times New Roman"/>
                <a:cs typeface="Times New Roman"/>
              </a:rPr>
              <a:t>mokytis</a:t>
            </a:r>
            <a:r>
              <a:rPr lang="en-US" dirty="0">
                <a:latin typeface="Times New Roman"/>
                <a:cs typeface="Times New Roman"/>
              </a:rPr>
              <a:t>  </a:t>
            </a:r>
            <a:r>
              <a:rPr lang="en-US" dirty="0" err="1">
                <a:latin typeface="Times New Roman"/>
                <a:cs typeface="Times New Roman"/>
              </a:rPr>
              <a:t>fizinė</a:t>
            </a:r>
            <a:r>
              <a:rPr lang="en-US" dirty="0">
                <a:latin typeface="Times New Roman"/>
                <a:cs typeface="Times New Roman"/>
              </a:rPr>
              <a:t> </a:t>
            </a:r>
            <a:r>
              <a:rPr lang="en-US" dirty="0" err="1">
                <a:latin typeface="Times New Roman"/>
                <a:cs typeface="Times New Roman"/>
              </a:rPr>
              <a:t>aplinka</a:t>
            </a:r>
            <a:r>
              <a:rPr lang="en-US" dirty="0">
                <a:latin typeface="Times New Roman"/>
                <a:cs typeface="Times New Roman"/>
              </a:rPr>
              <a:t>.</a:t>
            </a:r>
          </a:p>
          <a:p>
            <a:r>
              <a:rPr lang="en-US" b="1" dirty="0" err="1">
                <a:latin typeface="Times New Roman"/>
                <a:cs typeface="Times New Roman"/>
              </a:rPr>
              <a:t>Rodikliai</a:t>
            </a:r>
            <a:r>
              <a:rPr lang="en-US" b="1" dirty="0">
                <a:latin typeface="Times New Roman"/>
                <a:cs typeface="Times New Roman"/>
              </a:rPr>
              <a:t>:</a:t>
            </a:r>
          </a:p>
          <a:p>
            <a:r>
              <a:rPr lang="en-US" u="sng" dirty="0">
                <a:latin typeface="Times New Roman"/>
                <a:cs typeface="Times New Roman"/>
              </a:rPr>
              <a:t>3.1.1.Įranga </a:t>
            </a:r>
            <a:r>
              <a:rPr lang="en-US" u="sng" dirty="0" err="1">
                <a:latin typeface="Times New Roman"/>
                <a:cs typeface="Times New Roman"/>
              </a:rPr>
              <a:t>ir</a:t>
            </a:r>
            <a:r>
              <a:rPr lang="en-US" u="sng" dirty="0">
                <a:latin typeface="Times New Roman"/>
                <a:cs typeface="Times New Roman"/>
              </a:rPr>
              <a:t> </a:t>
            </a:r>
            <a:r>
              <a:rPr lang="en-US" u="sng" dirty="0" err="1">
                <a:latin typeface="Times New Roman"/>
                <a:cs typeface="Times New Roman"/>
              </a:rPr>
              <a:t>priemonės</a:t>
            </a:r>
            <a:r>
              <a:rPr lang="en-US" u="sng" dirty="0">
                <a:latin typeface="Times New Roman"/>
                <a:cs typeface="Times New Roman"/>
              </a:rPr>
              <a:t>.</a:t>
            </a:r>
          </a:p>
          <a:p>
            <a:r>
              <a:rPr lang="en-US" dirty="0" err="1">
                <a:latin typeface="Times New Roman"/>
                <a:cs typeface="Times New Roman"/>
              </a:rPr>
              <a:t>Raktiniai</a:t>
            </a:r>
            <a:r>
              <a:rPr lang="en-US" dirty="0">
                <a:latin typeface="Times New Roman"/>
                <a:cs typeface="Times New Roman"/>
              </a:rPr>
              <a:t> </a:t>
            </a:r>
            <a:r>
              <a:rPr lang="en-US" dirty="0" err="1">
                <a:latin typeface="Times New Roman"/>
                <a:cs typeface="Times New Roman"/>
              </a:rPr>
              <a:t>žodžiai</a:t>
            </a:r>
            <a:r>
              <a:rPr lang="en-US" dirty="0">
                <a:latin typeface="Times New Roman"/>
                <a:cs typeface="Times New Roman"/>
              </a:rPr>
              <a:t>.</a:t>
            </a:r>
          </a:p>
          <a:p>
            <a:r>
              <a:rPr lang="en-US" dirty="0">
                <a:latin typeface="Times New Roman"/>
                <a:cs typeface="Times New Roman"/>
              </a:rPr>
              <a:t> </a:t>
            </a:r>
            <a:r>
              <a:rPr lang="en-US" dirty="0" err="1">
                <a:latin typeface="Times New Roman"/>
                <a:cs typeface="Times New Roman"/>
              </a:rPr>
              <a:t>Įvairovė</a:t>
            </a:r>
            <a:r>
              <a:rPr lang="en-US" dirty="0">
                <a:latin typeface="Times New Roman"/>
                <a:cs typeface="Times New Roman"/>
              </a:rPr>
              <a:t>.</a:t>
            </a:r>
          </a:p>
          <a:p>
            <a:r>
              <a:rPr lang="en-US" dirty="0" err="1">
                <a:latin typeface="Times New Roman"/>
                <a:cs typeface="Times New Roman"/>
              </a:rPr>
              <a:t>Šiuolaikiškumas</a:t>
            </a:r>
            <a:endParaRPr lang="en-US" dirty="0">
              <a:latin typeface="Times New Roman"/>
              <a:cs typeface="Times New Roman"/>
            </a:endParaRPr>
          </a:p>
          <a:p>
            <a:r>
              <a:rPr lang="en-US" b="1" dirty="0" err="1">
                <a:latin typeface="Times New Roman"/>
                <a:cs typeface="Times New Roman"/>
              </a:rPr>
              <a:t>Rodiklis</a:t>
            </a:r>
            <a:r>
              <a:rPr lang="en-US" b="1" dirty="0">
                <a:latin typeface="Times New Roman"/>
                <a:cs typeface="Times New Roman"/>
              </a:rPr>
              <a:t>:</a:t>
            </a:r>
          </a:p>
          <a:p>
            <a:r>
              <a:rPr lang="en-US" u="sng" dirty="0">
                <a:latin typeface="Times New Roman"/>
                <a:cs typeface="Times New Roman"/>
              </a:rPr>
              <a:t>3.1.2. </a:t>
            </a:r>
            <a:r>
              <a:rPr lang="en-US" u="sng" dirty="0" err="1">
                <a:latin typeface="Times New Roman"/>
                <a:cs typeface="Times New Roman"/>
              </a:rPr>
              <a:t>Pastatas</a:t>
            </a:r>
            <a:r>
              <a:rPr lang="en-US" u="sng" dirty="0">
                <a:latin typeface="Times New Roman"/>
                <a:cs typeface="Times New Roman"/>
              </a:rPr>
              <a:t> </a:t>
            </a:r>
            <a:r>
              <a:rPr lang="en-US" u="sng" dirty="0" err="1">
                <a:latin typeface="Times New Roman"/>
                <a:cs typeface="Times New Roman"/>
              </a:rPr>
              <a:t>ir</a:t>
            </a:r>
            <a:r>
              <a:rPr lang="en-US" u="sng" dirty="0">
                <a:latin typeface="Times New Roman"/>
                <a:cs typeface="Times New Roman"/>
              </a:rPr>
              <a:t> </a:t>
            </a:r>
            <a:r>
              <a:rPr lang="en-US" u="sng" dirty="0" err="1">
                <a:latin typeface="Times New Roman"/>
                <a:cs typeface="Times New Roman"/>
              </a:rPr>
              <a:t>jo</a:t>
            </a:r>
            <a:r>
              <a:rPr lang="en-US" u="sng" dirty="0">
                <a:latin typeface="Times New Roman"/>
                <a:cs typeface="Times New Roman"/>
              </a:rPr>
              <a:t> </a:t>
            </a:r>
            <a:r>
              <a:rPr lang="en-US" u="sng" dirty="0" err="1">
                <a:latin typeface="Times New Roman"/>
                <a:cs typeface="Times New Roman"/>
              </a:rPr>
              <a:t>aplinka</a:t>
            </a:r>
            <a:endParaRPr lang="en-US" u="sng" dirty="0">
              <a:latin typeface="Times New Roman"/>
              <a:cs typeface="Times New Roman"/>
            </a:endParaRPr>
          </a:p>
          <a:p>
            <a:r>
              <a:rPr lang="en-US" dirty="0" err="1">
                <a:latin typeface="Times New Roman"/>
                <a:cs typeface="Times New Roman"/>
              </a:rPr>
              <a:t>Raktiniai</a:t>
            </a:r>
            <a:r>
              <a:rPr lang="en-US" dirty="0">
                <a:latin typeface="Times New Roman"/>
                <a:cs typeface="Times New Roman"/>
              </a:rPr>
              <a:t> </a:t>
            </a:r>
            <a:r>
              <a:rPr lang="en-US" dirty="0" err="1">
                <a:latin typeface="Times New Roman"/>
                <a:cs typeface="Times New Roman"/>
              </a:rPr>
              <a:t>žodžiai</a:t>
            </a:r>
            <a:r>
              <a:rPr lang="en-US" dirty="0">
                <a:latin typeface="Times New Roman"/>
                <a:cs typeface="Times New Roman"/>
              </a:rPr>
              <a:t>.</a:t>
            </a:r>
          </a:p>
          <a:p>
            <a:r>
              <a:rPr lang="en-US" dirty="0" err="1">
                <a:latin typeface="Times New Roman"/>
                <a:cs typeface="Times New Roman"/>
              </a:rPr>
              <a:t>Estetiškumas</a:t>
            </a:r>
            <a:r>
              <a:rPr lang="en-US" dirty="0">
                <a:latin typeface="Times New Roman"/>
                <a:cs typeface="Times New Roman"/>
              </a:rPr>
              <a:t>; </a:t>
            </a:r>
            <a:r>
              <a:rPr lang="en-US" dirty="0" err="1">
                <a:latin typeface="Times New Roman"/>
                <a:cs typeface="Times New Roman"/>
              </a:rPr>
              <a:t>Ergonomiškumas</a:t>
            </a:r>
            <a:endParaRPr lang="en-US" dirty="0">
              <a:latin typeface="Times New Roman"/>
              <a:cs typeface="Times New Roman"/>
            </a:endParaRPr>
          </a:p>
          <a:p>
            <a:r>
              <a:rPr lang="en-US" dirty="0" err="1">
                <a:latin typeface="Times New Roman"/>
                <a:cs typeface="Times New Roman"/>
              </a:rPr>
              <a:t>Įsivertinimas</a:t>
            </a:r>
            <a:r>
              <a:rPr lang="en-US" dirty="0">
                <a:latin typeface="Times New Roman"/>
                <a:cs typeface="Times New Roman"/>
              </a:rPr>
              <a:t> </a:t>
            </a:r>
            <a:r>
              <a:rPr lang="en-US" dirty="0" err="1">
                <a:latin typeface="Times New Roman"/>
                <a:cs typeface="Times New Roman"/>
              </a:rPr>
              <a:t>kaip</a:t>
            </a:r>
            <a:r>
              <a:rPr lang="en-US" dirty="0">
                <a:latin typeface="Times New Roman"/>
                <a:cs typeface="Times New Roman"/>
              </a:rPr>
              <a:t> s</a:t>
            </a:r>
            <a:r>
              <a:rPr lang="lt-LT" dirty="0">
                <a:latin typeface="Times New Roman"/>
                <a:cs typeface="Times New Roman"/>
              </a:rPr>
              <a:t>a</a:t>
            </a:r>
            <a:r>
              <a:rPr lang="en-US" dirty="0">
                <a:latin typeface="Times New Roman"/>
                <a:cs typeface="Times New Roman"/>
              </a:rPr>
              <a:t>v</a:t>
            </a:r>
            <a:r>
              <a:rPr lang="lt-LT" dirty="0">
                <a:latin typeface="Times New Roman"/>
                <a:cs typeface="Times New Roman"/>
              </a:rPr>
              <a:t>iv</a:t>
            </a:r>
            <a:r>
              <a:rPr lang="en-US" dirty="0" err="1">
                <a:latin typeface="Times New Roman"/>
                <a:cs typeface="Times New Roman"/>
              </a:rPr>
              <a:t>oka</a:t>
            </a:r>
            <a:r>
              <a:rPr lang="en-US" dirty="0">
                <a:latin typeface="Times New Roman"/>
                <a:cs typeface="Times New Roman"/>
              </a:rPr>
              <a:t>.</a:t>
            </a:r>
          </a:p>
        </p:txBody>
      </p:sp>
    </p:spTree>
    <p:extLst>
      <p:ext uri="{BB962C8B-B14F-4D97-AF65-F5344CB8AC3E}">
        <p14:creationId xmlns:p14="http://schemas.microsoft.com/office/powerpoint/2010/main" val="42479594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48127702"/>
              </p:ext>
            </p:extLst>
          </p:nvPr>
        </p:nvGraphicFramePr>
        <p:xfrm>
          <a:off x="183799" y="1370348"/>
          <a:ext cx="8705390" cy="329217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48306"/>
            <a:ext cx="9144000" cy="1088348"/>
          </a:xfrm>
        </p:spPr>
        <p:txBody>
          <a:bodyPr/>
          <a:lstStyle/>
          <a:p>
            <a:r>
              <a:rPr lang="ru-RU" sz="3600" dirty="0">
                <a:latin typeface="Times New Roman"/>
                <a:cs typeface="Times New Roman"/>
              </a:rPr>
              <a:t>1</a:t>
            </a:r>
            <a:r>
              <a:rPr lang="en-US" sz="3200" dirty="0">
                <a:latin typeface="Times New Roman"/>
                <a:cs typeface="Times New Roman"/>
              </a:rPr>
              <a:t>. Mano </a:t>
            </a:r>
            <a:r>
              <a:rPr lang="en-US" sz="3200" dirty="0" err="1">
                <a:latin typeface="Times New Roman"/>
                <a:cs typeface="Times New Roman"/>
              </a:rPr>
              <a:t>vaikui</a:t>
            </a:r>
            <a:r>
              <a:rPr lang="en-US" sz="3200" dirty="0">
                <a:latin typeface="Times New Roman"/>
                <a:cs typeface="Times New Roman"/>
              </a:rPr>
              <a:t> </a:t>
            </a:r>
            <a:r>
              <a:rPr lang="en-US" sz="3200" dirty="0" err="1">
                <a:latin typeface="Times New Roman"/>
                <a:cs typeface="Times New Roman"/>
              </a:rPr>
              <a:t>prieinami</a:t>
            </a:r>
            <a:r>
              <a:rPr lang="en-US" sz="3200" dirty="0">
                <a:latin typeface="Times New Roman"/>
                <a:cs typeface="Times New Roman"/>
              </a:rPr>
              <a:t> </a:t>
            </a:r>
            <a:r>
              <a:rPr lang="en-US" sz="3200" dirty="0" err="1">
                <a:latin typeface="Times New Roman"/>
                <a:cs typeface="Times New Roman"/>
              </a:rPr>
              <a:t>įvair</a:t>
            </a:r>
            <a:r>
              <a:rPr lang="lt-LT" sz="3200" dirty="0">
                <a:latin typeface="Times New Roman"/>
                <a:cs typeface="Times New Roman"/>
              </a:rPr>
              <a:t>ū</a:t>
            </a:r>
            <a:r>
              <a:rPr lang="en-US" sz="3200" dirty="0">
                <a:latin typeface="Times New Roman"/>
                <a:cs typeface="Times New Roman"/>
              </a:rPr>
              <a:t>s </a:t>
            </a:r>
            <a:r>
              <a:rPr lang="en-US" sz="3200" dirty="0" err="1">
                <a:latin typeface="Times New Roman"/>
                <a:cs typeface="Times New Roman"/>
              </a:rPr>
              <a:t>mokymuisi</a:t>
            </a:r>
            <a:r>
              <a:rPr lang="en-US" sz="3200" dirty="0">
                <a:latin typeface="Times New Roman"/>
                <a:cs typeface="Times New Roman"/>
              </a:rPr>
              <a:t> </a:t>
            </a:r>
            <a:r>
              <a:rPr lang="en-US" sz="3200" dirty="0" err="1">
                <a:latin typeface="Times New Roman"/>
                <a:cs typeface="Times New Roman"/>
              </a:rPr>
              <a:t>skirti</a:t>
            </a:r>
            <a:r>
              <a:rPr lang="en-US" sz="3200" dirty="0">
                <a:latin typeface="Times New Roman"/>
                <a:cs typeface="Times New Roman"/>
              </a:rPr>
              <a:t> </a:t>
            </a:r>
            <a:r>
              <a:rPr lang="en-US" sz="3200" dirty="0" err="1">
                <a:latin typeface="Times New Roman"/>
                <a:cs typeface="Times New Roman"/>
              </a:rPr>
              <a:t>ištekliai</a:t>
            </a:r>
            <a:r>
              <a:rPr lang="en-US" sz="3200" dirty="0">
                <a:latin typeface="Times New Roman"/>
                <a:cs typeface="Times New Roman"/>
              </a:rPr>
              <a:t> (</a:t>
            </a:r>
            <a:r>
              <a:rPr lang="en-US" sz="3200" dirty="0" err="1">
                <a:latin typeface="Times New Roman"/>
                <a:cs typeface="Times New Roman"/>
              </a:rPr>
              <a:t>knygos</a:t>
            </a:r>
            <a:r>
              <a:rPr lang="en-US" sz="3200" dirty="0">
                <a:latin typeface="Times New Roman"/>
                <a:cs typeface="Times New Roman"/>
              </a:rPr>
              <a:t>, </a:t>
            </a:r>
            <a:r>
              <a:rPr lang="en-US" sz="3200" dirty="0" err="1">
                <a:latin typeface="Times New Roman"/>
                <a:cs typeface="Times New Roman"/>
              </a:rPr>
              <a:t>priemonės</a:t>
            </a:r>
            <a:r>
              <a:rPr lang="en-US" sz="3200" dirty="0">
                <a:latin typeface="Times New Roman"/>
                <a:cs typeface="Times New Roman"/>
              </a:rPr>
              <a:t> </a:t>
            </a:r>
            <a:r>
              <a:rPr lang="en-US" sz="3200" dirty="0" err="1">
                <a:latin typeface="Times New Roman"/>
                <a:cs typeface="Times New Roman"/>
              </a:rPr>
              <a:t>žaislai</a:t>
            </a:r>
            <a:r>
              <a:rPr lang="ru-RU" sz="3200" dirty="0">
                <a:latin typeface="Times New Roman"/>
                <a:cs typeface="Times New Roman"/>
              </a:rPr>
              <a:t>)</a:t>
            </a:r>
            <a:r>
              <a:rPr lang="en-US" sz="3200" dirty="0">
                <a:latin typeface="Times New Roman"/>
                <a:cs typeface="Times New Roman"/>
              </a:rPr>
              <a:t>. </a:t>
            </a:r>
          </a:p>
        </p:txBody>
      </p:sp>
      <p:sp>
        <p:nvSpPr>
          <p:cNvPr id="13" name="TextBox 12"/>
          <p:cNvSpPr txBox="1"/>
          <p:nvPr/>
        </p:nvSpPr>
        <p:spPr>
          <a:xfrm>
            <a:off x="0" y="4896482"/>
            <a:ext cx="9144001" cy="2215991"/>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b="1" dirty="0">
                <a:latin typeface="Times New Roman"/>
                <a:cs typeface="Times New Roman"/>
              </a:rPr>
              <a:t>68% </a:t>
            </a:r>
            <a:r>
              <a:rPr lang="en-US" sz="2400" dirty="0" err="1">
                <a:latin typeface="Times New Roman"/>
                <a:cs typeface="Times New Roman"/>
              </a:rPr>
              <a:t>visiškai</a:t>
            </a:r>
            <a:r>
              <a:rPr lang="en-US" sz="2400" dirty="0">
                <a:latin typeface="Times New Roman"/>
                <a:cs typeface="Times New Roman"/>
              </a:rPr>
              <a:t> </a:t>
            </a:r>
            <a:r>
              <a:rPr lang="lt-LT" sz="2400" dirty="0">
                <a:latin typeface="Times New Roman"/>
                <a:cs typeface="Times New Roman"/>
              </a:rPr>
              <a:t>sutinka su teiginiu, kad vaikui prieinami įvairūs mokymuisi skirti ištekliai (knygos, priemonės, žaislai). Ko gero su pateiktu teiginiu sutinka- </a:t>
            </a:r>
            <a:r>
              <a:rPr lang="lt-LT" sz="2400" b="1" dirty="0">
                <a:latin typeface="Times New Roman"/>
                <a:cs typeface="Times New Roman"/>
              </a:rPr>
              <a:t>29%.</a:t>
            </a:r>
            <a:r>
              <a:rPr lang="lt-LT" sz="2400" dirty="0">
                <a:latin typeface="Times New Roman"/>
                <a:cs typeface="Times New Roman"/>
              </a:rPr>
              <a:t> Ko gero nesutinka-</a:t>
            </a:r>
            <a:r>
              <a:rPr lang="lt-LT" sz="2400" b="1" dirty="0">
                <a:latin typeface="Times New Roman"/>
                <a:cs typeface="Times New Roman"/>
              </a:rPr>
              <a:t>3%.</a:t>
            </a:r>
            <a:r>
              <a:rPr lang="lt-LT" sz="2400" dirty="0">
                <a:latin typeface="Times New Roman"/>
                <a:cs typeface="Times New Roman"/>
              </a:rPr>
              <a:t> Savo atsakymuose niekas nenurodė, kad visiškai nesutinka su pateiktu teiginiu.</a:t>
            </a:r>
            <a:endParaRPr lang="ru-RU" sz="2400" dirty="0">
              <a:latin typeface="Times New Roman"/>
              <a:cs typeface="Times New Roman"/>
            </a:endParaRPr>
          </a:p>
          <a:p>
            <a:endParaRPr lang="en-US" dirty="0">
              <a:latin typeface="Times New Roman"/>
              <a:cs typeface="Times New Roman"/>
            </a:endParaRPr>
          </a:p>
        </p:txBody>
      </p:sp>
    </p:spTree>
    <p:extLst>
      <p:ext uri="{BB962C8B-B14F-4D97-AF65-F5344CB8AC3E}">
        <p14:creationId xmlns:p14="http://schemas.microsoft.com/office/powerpoint/2010/main" val="35323949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5079366"/>
              </p:ext>
            </p:extLst>
          </p:nvPr>
        </p:nvGraphicFramePr>
        <p:xfrm>
          <a:off x="0" y="1804847"/>
          <a:ext cx="9023350" cy="2824251"/>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0" y="107575"/>
            <a:ext cx="9022859" cy="1697271"/>
          </a:xfrm>
        </p:spPr>
        <p:txBody>
          <a:bodyPr/>
          <a:lstStyle/>
          <a:p>
            <a:r>
              <a:rPr lang="en-US" sz="3200" dirty="0"/>
              <a:t> </a:t>
            </a:r>
            <a:r>
              <a:rPr lang="en-US" sz="3200" dirty="0">
                <a:latin typeface="Times New Roman"/>
                <a:cs typeface="Times New Roman"/>
              </a:rPr>
              <a:t>2.Mano </a:t>
            </a:r>
            <a:r>
              <a:rPr lang="en-US" sz="3200" dirty="0" err="1">
                <a:latin typeface="Times New Roman"/>
                <a:cs typeface="Times New Roman"/>
              </a:rPr>
              <a:t>vaiko</a:t>
            </a:r>
            <a:r>
              <a:rPr lang="en-US" sz="3200" dirty="0">
                <a:latin typeface="Times New Roman"/>
                <a:cs typeface="Times New Roman"/>
              </a:rPr>
              <a:t> </a:t>
            </a:r>
            <a:r>
              <a:rPr lang="en-US" sz="3200" dirty="0" err="1">
                <a:latin typeface="Times New Roman"/>
                <a:cs typeface="Times New Roman"/>
              </a:rPr>
              <a:t>klasėje</a:t>
            </a:r>
            <a:r>
              <a:rPr lang="en-US" sz="3200" dirty="0">
                <a:latin typeface="Times New Roman"/>
                <a:cs typeface="Times New Roman"/>
              </a:rPr>
              <a:t> </a:t>
            </a:r>
            <a:r>
              <a:rPr lang="en-US" sz="3200" dirty="0" err="1">
                <a:latin typeface="Times New Roman"/>
                <a:cs typeface="Times New Roman"/>
              </a:rPr>
              <a:t>yra</a:t>
            </a:r>
            <a:r>
              <a:rPr lang="en-US" sz="3200" dirty="0">
                <a:latin typeface="Times New Roman"/>
                <a:cs typeface="Times New Roman"/>
              </a:rPr>
              <a:t> </a:t>
            </a:r>
            <a:r>
              <a:rPr lang="en-US" sz="3200" dirty="0" err="1">
                <a:latin typeface="Times New Roman"/>
                <a:cs typeface="Times New Roman"/>
              </a:rPr>
              <a:t>informacijos</a:t>
            </a:r>
            <a:r>
              <a:rPr lang="en-US" sz="3200" dirty="0">
                <a:latin typeface="Times New Roman"/>
                <a:cs typeface="Times New Roman"/>
              </a:rPr>
              <a:t> </a:t>
            </a:r>
            <a:r>
              <a:rPr lang="en-US" sz="3200" dirty="0" err="1">
                <a:latin typeface="Times New Roman"/>
                <a:cs typeface="Times New Roman"/>
              </a:rPr>
              <a:t>šaltinių</a:t>
            </a:r>
            <a:r>
              <a:rPr lang="en-US" sz="3200" dirty="0">
                <a:latin typeface="Times New Roman"/>
                <a:cs typeface="Times New Roman"/>
              </a:rPr>
              <a:t>, </a:t>
            </a:r>
            <a:r>
              <a:rPr lang="en-US" sz="3200" dirty="0" err="1">
                <a:latin typeface="Times New Roman"/>
                <a:cs typeface="Times New Roman"/>
              </a:rPr>
              <a:t>kurie</a:t>
            </a:r>
            <a:r>
              <a:rPr lang="en-US" sz="3200" dirty="0">
                <a:latin typeface="Times New Roman"/>
                <a:cs typeface="Times New Roman"/>
              </a:rPr>
              <a:t> </a:t>
            </a:r>
            <a:r>
              <a:rPr lang="en-US" sz="3200" dirty="0" err="1">
                <a:latin typeface="Times New Roman"/>
                <a:cs typeface="Times New Roman"/>
              </a:rPr>
              <a:t>skatina</a:t>
            </a:r>
            <a:r>
              <a:rPr lang="en-US" sz="3200" dirty="0">
                <a:latin typeface="Times New Roman"/>
                <a:cs typeface="Times New Roman"/>
              </a:rPr>
              <a:t> </a:t>
            </a:r>
            <a:r>
              <a:rPr lang="en-US" sz="3200" dirty="0" err="1">
                <a:latin typeface="Times New Roman"/>
                <a:cs typeface="Times New Roman"/>
              </a:rPr>
              <a:t>tyrinėti</a:t>
            </a:r>
            <a:r>
              <a:rPr lang="en-US" sz="3200" dirty="0">
                <a:latin typeface="Times New Roman"/>
                <a:cs typeface="Times New Roman"/>
              </a:rPr>
              <a:t>, </a:t>
            </a:r>
            <a:r>
              <a:rPr lang="en-US" sz="3200" dirty="0" err="1">
                <a:latin typeface="Times New Roman"/>
                <a:cs typeface="Times New Roman"/>
              </a:rPr>
              <a:t>ieškoti</a:t>
            </a:r>
            <a:r>
              <a:rPr lang="en-US" sz="3200" dirty="0">
                <a:latin typeface="Times New Roman"/>
                <a:cs typeface="Times New Roman"/>
              </a:rPr>
              <a:t> </a:t>
            </a:r>
            <a:r>
              <a:rPr lang="en-US" sz="3200" dirty="0" err="1">
                <a:latin typeface="Times New Roman"/>
                <a:cs typeface="Times New Roman"/>
              </a:rPr>
              <a:t>gilinti</a:t>
            </a:r>
            <a:r>
              <a:rPr lang="en-US" sz="3200" dirty="0">
                <a:latin typeface="Times New Roman"/>
                <a:cs typeface="Times New Roman"/>
              </a:rPr>
              <a:t> </a:t>
            </a:r>
            <a:r>
              <a:rPr lang="en-US" sz="3200" dirty="0" err="1">
                <a:latin typeface="Times New Roman"/>
                <a:cs typeface="Times New Roman"/>
              </a:rPr>
              <a:t>žinias</a:t>
            </a:r>
            <a:r>
              <a:rPr lang="en-US" sz="3200" dirty="0">
                <a:latin typeface="Times New Roman"/>
                <a:cs typeface="Times New Roman"/>
              </a:rPr>
              <a:t> (</a:t>
            </a:r>
            <a:r>
              <a:rPr lang="en-US" sz="3200" dirty="0" err="1">
                <a:latin typeface="Times New Roman"/>
                <a:cs typeface="Times New Roman"/>
              </a:rPr>
              <a:t>pvz</a:t>
            </a:r>
            <a:r>
              <a:rPr lang="en-US" sz="3200" dirty="0">
                <a:latin typeface="Times New Roman"/>
                <a:cs typeface="Times New Roman"/>
              </a:rPr>
              <a:t> </a:t>
            </a:r>
            <a:r>
              <a:rPr lang="en-US" sz="3200" dirty="0" err="1">
                <a:latin typeface="Times New Roman"/>
                <a:cs typeface="Times New Roman"/>
              </a:rPr>
              <a:t>stendai</a:t>
            </a:r>
            <a:r>
              <a:rPr lang="en-US" sz="3200" dirty="0">
                <a:latin typeface="Times New Roman"/>
                <a:cs typeface="Times New Roman"/>
              </a:rPr>
              <a:t>, </a:t>
            </a:r>
            <a:r>
              <a:rPr lang="en-US" sz="3200" dirty="0" err="1">
                <a:latin typeface="Times New Roman"/>
                <a:cs typeface="Times New Roman"/>
              </a:rPr>
              <a:t>knygos</a:t>
            </a:r>
            <a:r>
              <a:rPr lang="en-US" sz="3200" dirty="0">
                <a:latin typeface="Times New Roman"/>
                <a:cs typeface="Times New Roman"/>
              </a:rPr>
              <a:t>, </a:t>
            </a:r>
            <a:r>
              <a:rPr lang="en-US" sz="3200" dirty="0" err="1">
                <a:latin typeface="Times New Roman"/>
                <a:cs typeface="Times New Roman"/>
              </a:rPr>
              <a:t>skaitmeninės</a:t>
            </a:r>
            <a:r>
              <a:rPr lang="en-US" sz="3200" dirty="0">
                <a:latin typeface="Times New Roman"/>
                <a:cs typeface="Times New Roman"/>
              </a:rPr>
              <a:t> </a:t>
            </a:r>
            <a:r>
              <a:rPr lang="en-US" sz="3200" dirty="0" err="1">
                <a:latin typeface="Times New Roman"/>
                <a:cs typeface="Times New Roman"/>
              </a:rPr>
              <a:t>priemonės</a:t>
            </a:r>
            <a:r>
              <a:rPr lang="en-US" sz="3200" dirty="0">
                <a:latin typeface="Times New Roman"/>
                <a:cs typeface="Times New Roman"/>
              </a:rPr>
              <a:t>). </a:t>
            </a:r>
          </a:p>
        </p:txBody>
      </p:sp>
      <p:sp>
        <p:nvSpPr>
          <p:cNvPr id="17" name="TextBox 16"/>
          <p:cNvSpPr txBox="1"/>
          <p:nvPr/>
        </p:nvSpPr>
        <p:spPr>
          <a:xfrm>
            <a:off x="0" y="4629098"/>
            <a:ext cx="9144000" cy="1938992"/>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en-US" sz="2400" b="1" dirty="0">
                <a:latin typeface="Times New Roman"/>
                <a:cs typeface="Times New Roman"/>
              </a:rPr>
              <a:t>54%</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vaiko</a:t>
            </a:r>
            <a:r>
              <a:rPr lang="en-US" sz="2400" dirty="0">
                <a:latin typeface="Times New Roman"/>
                <a:cs typeface="Times New Roman"/>
              </a:rPr>
              <a:t> </a:t>
            </a:r>
            <a:r>
              <a:rPr lang="en-US" sz="2400" dirty="0" err="1">
                <a:latin typeface="Times New Roman"/>
                <a:cs typeface="Times New Roman"/>
              </a:rPr>
              <a:t>klasėje</a:t>
            </a:r>
            <a:r>
              <a:rPr lang="en-US" sz="2400" dirty="0">
                <a:latin typeface="Times New Roman"/>
                <a:cs typeface="Times New Roman"/>
              </a:rPr>
              <a:t> </a:t>
            </a:r>
            <a:r>
              <a:rPr lang="en-US" sz="2400" dirty="0" err="1">
                <a:latin typeface="Times New Roman"/>
                <a:cs typeface="Times New Roman"/>
              </a:rPr>
              <a:t>yra</a:t>
            </a:r>
            <a:r>
              <a:rPr lang="en-US" sz="2400" dirty="0">
                <a:latin typeface="Times New Roman"/>
                <a:cs typeface="Times New Roman"/>
              </a:rPr>
              <a:t> </a:t>
            </a:r>
            <a:r>
              <a:rPr lang="en-US" sz="2400" dirty="0" err="1">
                <a:latin typeface="Times New Roman"/>
                <a:cs typeface="Times New Roman"/>
              </a:rPr>
              <a:t>informacijos</a:t>
            </a:r>
            <a:r>
              <a:rPr lang="en-US" sz="2400" dirty="0">
                <a:latin typeface="Times New Roman"/>
                <a:cs typeface="Times New Roman"/>
              </a:rPr>
              <a:t> </a:t>
            </a:r>
            <a:r>
              <a:rPr lang="en-US" sz="2400" dirty="0" err="1">
                <a:latin typeface="Times New Roman"/>
                <a:cs typeface="Times New Roman"/>
              </a:rPr>
              <a:t>Šaltinių</a:t>
            </a:r>
            <a:r>
              <a:rPr lang="en-US" sz="2400" dirty="0">
                <a:latin typeface="Times New Roman"/>
                <a:cs typeface="Times New Roman"/>
              </a:rPr>
              <a:t>, </a:t>
            </a:r>
            <a:r>
              <a:rPr lang="en-US" sz="2400" dirty="0" err="1">
                <a:latin typeface="Times New Roman"/>
                <a:cs typeface="Times New Roman"/>
              </a:rPr>
              <a:t>kurie</a:t>
            </a:r>
            <a:r>
              <a:rPr lang="en-US" sz="2400" dirty="0">
                <a:latin typeface="Times New Roman"/>
                <a:cs typeface="Times New Roman"/>
              </a:rPr>
              <a:t> </a:t>
            </a:r>
            <a:r>
              <a:rPr lang="en-US" sz="2400" dirty="0" err="1">
                <a:latin typeface="Times New Roman"/>
                <a:cs typeface="Times New Roman"/>
              </a:rPr>
              <a:t>skatina</a:t>
            </a:r>
            <a:r>
              <a:rPr lang="en-US" sz="2400" dirty="0">
                <a:latin typeface="Times New Roman"/>
                <a:cs typeface="Times New Roman"/>
              </a:rPr>
              <a:t> </a:t>
            </a:r>
            <a:r>
              <a:rPr lang="en-US" sz="2400" dirty="0" err="1">
                <a:latin typeface="Times New Roman"/>
                <a:cs typeface="Times New Roman"/>
              </a:rPr>
              <a:t>tyrinėti</a:t>
            </a:r>
            <a:r>
              <a:rPr lang="en-US" sz="2400" dirty="0">
                <a:latin typeface="Times New Roman"/>
                <a:cs typeface="Times New Roman"/>
              </a:rPr>
              <a:t>, </a:t>
            </a:r>
            <a:r>
              <a:rPr lang="en-US" sz="2400" dirty="0" err="1">
                <a:latin typeface="Times New Roman"/>
                <a:cs typeface="Times New Roman"/>
              </a:rPr>
              <a:t>ieškoti</a:t>
            </a:r>
            <a:r>
              <a:rPr lang="en-US" sz="2400" dirty="0">
                <a:latin typeface="Times New Roman"/>
                <a:cs typeface="Times New Roman"/>
              </a:rPr>
              <a:t> </a:t>
            </a:r>
            <a:r>
              <a:rPr lang="en-US" sz="2400" dirty="0" err="1">
                <a:latin typeface="Times New Roman"/>
                <a:cs typeface="Times New Roman"/>
              </a:rPr>
              <a:t>gilinti</a:t>
            </a:r>
            <a:r>
              <a:rPr lang="en-US" sz="2400" dirty="0">
                <a:latin typeface="Times New Roman"/>
                <a:cs typeface="Times New Roman"/>
              </a:rPr>
              <a:t> </a:t>
            </a:r>
            <a:r>
              <a:rPr lang="en-US" sz="2400" dirty="0" err="1">
                <a:latin typeface="Times New Roman"/>
                <a:cs typeface="Times New Roman"/>
              </a:rPr>
              <a:t>žinias</a:t>
            </a:r>
            <a:r>
              <a:rPr lang="en-US" sz="2400" dirty="0">
                <a:latin typeface="Times New Roman"/>
                <a:cs typeface="Times New Roman"/>
              </a:rPr>
              <a:t> (</a:t>
            </a:r>
            <a:r>
              <a:rPr lang="en-US" sz="2400" dirty="0" err="1">
                <a:latin typeface="Times New Roman"/>
                <a:cs typeface="Times New Roman"/>
              </a:rPr>
              <a:t>pvz</a:t>
            </a:r>
            <a:r>
              <a:rPr lang="en-US" sz="2400" dirty="0">
                <a:latin typeface="Times New Roman"/>
                <a:cs typeface="Times New Roman"/>
              </a:rPr>
              <a:t> </a:t>
            </a:r>
            <a:r>
              <a:rPr lang="en-US" sz="2400" dirty="0" err="1">
                <a:latin typeface="Times New Roman"/>
                <a:cs typeface="Times New Roman"/>
              </a:rPr>
              <a:t>stendai</a:t>
            </a:r>
            <a:r>
              <a:rPr lang="en-US" sz="2400" dirty="0">
                <a:latin typeface="Times New Roman"/>
                <a:cs typeface="Times New Roman"/>
              </a:rPr>
              <a:t>, </a:t>
            </a:r>
            <a:r>
              <a:rPr lang="en-US" sz="2400" dirty="0" err="1">
                <a:latin typeface="Times New Roman"/>
                <a:cs typeface="Times New Roman"/>
              </a:rPr>
              <a:t>knygos</a:t>
            </a:r>
            <a:r>
              <a:rPr lang="en-US" sz="2400" dirty="0">
                <a:latin typeface="Times New Roman"/>
                <a:cs typeface="Times New Roman"/>
              </a:rPr>
              <a:t>, </a:t>
            </a:r>
            <a:r>
              <a:rPr lang="en-US" sz="2400" dirty="0" err="1">
                <a:latin typeface="Times New Roman"/>
                <a:cs typeface="Times New Roman"/>
              </a:rPr>
              <a:t>skaitmeninės</a:t>
            </a:r>
            <a:r>
              <a:rPr lang="en-US" sz="2400" dirty="0">
                <a:latin typeface="Times New Roman"/>
                <a:cs typeface="Times New Roman"/>
              </a:rPr>
              <a:t> </a:t>
            </a:r>
            <a:r>
              <a:rPr lang="en-US" sz="2400" dirty="0" err="1">
                <a:latin typeface="Times New Roman"/>
                <a:cs typeface="Times New Roman"/>
              </a:rPr>
              <a:t>priemonės</a:t>
            </a:r>
            <a:r>
              <a:rPr lang="en-US" sz="2400" dirty="0">
                <a:latin typeface="Times New Roman"/>
                <a:cs typeface="Times New Roman"/>
              </a:rPr>
              <a:t> ). Su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b="1" dirty="0">
                <a:latin typeface="Times New Roman"/>
                <a:cs typeface="Times New Roman"/>
              </a:rPr>
              <a:t>39%</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7%.</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err="1">
                <a:latin typeface="Times New Roman"/>
                <a:cs typeface="Times New Roman"/>
              </a:rPr>
              <a:t>niekas</a:t>
            </a:r>
            <a:r>
              <a:rPr lang="en-US" sz="2400" dirty="0">
                <a:latin typeface="Times New Roman"/>
                <a:cs typeface="Times New Roman"/>
              </a:rPr>
              <a:t> </a:t>
            </a:r>
            <a:r>
              <a:rPr lang="en-US" sz="2400" dirty="0" err="1">
                <a:latin typeface="Times New Roman"/>
                <a:cs typeface="Times New Roman"/>
              </a:rPr>
              <a:t>savo</a:t>
            </a:r>
            <a:r>
              <a:rPr lang="en-US" sz="2400" dirty="0">
                <a:latin typeface="Times New Roman"/>
                <a:cs typeface="Times New Roman"/>
              </a:rPr>
              <a:t> </a:t>
            </a:r>
            <a:r>
              <a:rPr lang="en-US" sz="2400" dirty="0" err="1">
                <a:latin typeface="Times New Roman"/>
                <a:cs typeface="Times New Roman"/>
              </a:rPr>
              <a:t>atsakymuose</a:t>
            </a:r>
            <a:r>
              <a:rPr lang="en-US" sz="2400" dirty="0">
                <a:latin typeface="Times New Roman"/>
                <a:cs typeface="Times New Roman"/>
              </a:rPr>
              <a:t> </a:t>
            </a:r>
            <a:r>
              <a:rPr lang="en-US" sz="2400" dirty="0" err="1">
                <a:latin typeface="Times New Roman"/>
                <a:cs typeface="Times New Roman"/>
              </a:rPr>
              <a:t>nenurodė</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p>
        </p:txBody>
      </p:sp>
    </p:spTree>
    <p:extLst>
      <p:ext uri="{BB962C8B-B14F-4D97-AF65-F5344CB8AC3E}">
        <p14:creationId xmlns:p14="http://schemas.microsoft.com/office/powerpoint/2010/main" val="36493829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 y="0"/>
            <a:ext cx="9143998" cy="1624406"/>
          </a:xfrm>
        </p:spPr>
        <p:txBody>
          <a:bodyPr/>
          <a:lstStyle/>
          <a:p>
            <a:r>
              <a:rPr lang="en-US" sz="3200" dirty="0"/>
              <a:t>3. Mano </a:t>
            </a:r>
            <a:r>
              <a:rPr lang="en-US" sz="3200" dirty="0" err="1"/>
              <a:t>vaikas</a:t>
            </a:r>
            <a:r>
              <a:rPr lang="en-US" sz="3200" dirty="0"/>
              <a:t> </a:t>
            </a:r>
            <a:r>
              <a:rPr lang="en-US" sz="3200" dirty="0" err="1"/>
              <a:t>savarankiškai</a:t>
            </a:r>
            <a:r>
              <a:rPr lang="en-US" sz="3200" dirty="0"/>
              <a:t> </a:t>
            </a:r>
            <a:r>
              <a:rPr lang="en-US" sz="3200" dirty="0" err="1"/>
              <a:t>naudoja</a:t>
            </a:r>
            <a:r>
              <a:rPr lang="lt-LT" sz="3200" dirty="0" err="1"/>
              <a:t>si</a:t>
            </a:r>
            <a:r>
              <a:rPr lang="en-US" sz="3200" dirty="0"/>
              <a:t> </a:t>
            </a:r>
            <a:r>
              <a:rPr lang="en-US" sz="3200" dirty="0" err="1"/>
              <a:t>fizinėje</a:t>
            </a:r>
            <a:r>
              <a:rPr lang="en-US" sz="3200" dirty="0"/>
              <a:t> </a:t>
            </a:r>
            <a:r>
              <a:rPr lang="en-US" sz="3200" dirty="0" err="1"/>
              <a:t>aplinkoje</a:t>
            </a:r>
            <a:r>
              <a:rPr lang="en-US" sz="3200" dirty="0"/>
              <a:t> </a:t>
            </a:r>
            <a:r>
              <a:rPr lang="en-US" sz="3200" dirty="0" err="1"/>
              <a:t>esančiais</a:t>
            </a:r>
            <a:r>
              <a:rPr lang="en-US" sz="3200" dirty="0"/>
              <a:t> </a:t>
            </a:r>
            <a:r>
              <a:rPr lang="en-US" sz="3200" dirty="0" err="1"/>
              <a:t>ištekliais</a:t>
            </a:r>
            <a:r>
              <a:rPr lang="en-US" sz="3200" dirty="0"/>
              <a:t>. </a:t>
            </a:r>
            <a:endParaRPr lang="en-US" sz="3200" dirty="0">
              <a:latin typeface="Times New Roman"/>
              <a:cs typeface="Times New Roman"/>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02746837"/>
              </p:ext>
            </p:extLst>
          </p:nvPr>
        </p:nvGraphicFramePr>
        <p:xfrm>
          <a:off x="0" y="1454150"/>
          <a:ext cx="9144000" cy="330864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 y="5013463"/>
            <a:ext cx="9143998" cy="1938992"/>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48%</a:t>
            </a:r>
            <a:r>
              <a:rPr lang="lt-LT" sz="2400" dirty="0"/>
              <a:t> visiškai sutinka su pateiktu teiginiu, kad</a:t>
            </a:r>
            <a:r>
              <a:rPr lang="en-US" sz="2400" dirty="0"/>
              <a:t> </a:t>
            </a:r>
            <a:r>
              <a:rPr lang="lt-LT" sz="2400" dirty="0"/>
              <a:t>vaikas  savarankiškai naudojasi fizinėje aplinkoje esančiais ištekliaias. </a:t>
            </a:r>
            <a:r>
              <a:rPr lang="lt-LT" sz="2400" b="1" dirty="0"/>
              <a:t>42% </a:t>
            </a:r>
            <a:r>
              <a:rPr lang="lt-LT" sz="2400" dirty="0"/>
              <a:t>apklausos dalyvių ko gero sutinka su pateiktu teiginiu. Ko gero nesutinka </a:t>
            </a:r>
            <a:r>
              <a:rPr lang="lt-LT" sz="2400" b="1" dirty="0"/>
              <a:t>9% </a:t>
            </a:r>
            <a:r>
              <a:rPr lang="lt-LT" sz="2400" dirty="0"/>
              <a:t>Ir tik </a:t>
            </a:r>
            <a:r>
              <a:rPr lang="lt-LT" sz="2400" b="1" dirty="0"/>
              <a:t>1%</a:t>
            </a:r>
            <a:r>
              <a:rPr lang="lt-LT" sz="2400" dirty="0"/>
              <a:t> visiškai nesutinka su peteiktu teiginiu.	</a:t>
            </a:r>
            <a:r>
              <a:rPr lang="ru-RU" dirty="0"/>
              <a:t> </a:t>
            </a:r>
            <a:endParaRPr lang="en-US" dirty="0">
              <a:latin typeface="Times New Roman"/>
              <a:cs typeface="Times New Roman"/>
            </a:endParaRPr>
          </a:p>
        </p:txBody>
      </p:sp>
    </p:spTree>
    <p:extLst>
      <p:ext uri="{BB962C8B-B14F-4D97-AF65-F5344CB8AC3E}">
        <p14:creationId xmlns:p14="http://schemas.microsoft.com/office/powerpoint/2010/main" val="22874015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16980"/>
            <a:ext cx="9144000" cy="6741019"/>
          </a:xfrm>
        </p:spPr>
        <p:txBody>
          <a:bodyPr>
            <a:normAutofit/>
          </a:bodyPr>
          <a:lstStyle/>
          <a:p>
            <a:r>
              <a:rPr lang="en-US" sz="3200" dirty="0" err="1">
                <a:latin typeface="Times New Roman"/>
                <a:cs typeface="Times New Roman"/>
              </a:rPr>
              <a:t>Rodiklis</a:t>
            </a:r>
            <a:r>
              <a:rPr lang="en-US" sz="3200" dirty="0">
                <a:latin typeface="Times New Roman"/>
                <a:cs typeface="Times New Roman"/>
              </a:rPr>
              <a:t>: 3.1.2. </a:t>
            </a:r>
            <a:r>
              <a:rPr lang="en-US" sz="3200" dirty="0" err="1">
                <a:latin typeface="Times New Roman"/>
                <a:cs typeface="Times New Roman"/>
              </a:rPr>
              <a:t>Pastatas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jo</a:t>
            </a:r>
            <a:r>
              <a:rPr lang="en-US" sz="3200" dirty="0">
                <a:latin typeface="Times New Roman"/>
                <a:cs typeface="Times New Roman"/>
              </a:rPr>
              <a:t> </a:t>
            </a:r>
            <a:r>
              <a:rPr lang="en-US" sz="3200" dirty="0" err="1">
                <a:latin typeface="Times New Roman"/>
                <a:cs typeface="Times New Roman"/>
              </a:rPr>
              <a:t>aplinka</a:t>
            </a:r>
            <a:r>
              <a:rPr lang="en-US" sz="3200" dirty="0">
                <a:latin typeface="Times New Roman"/>
                <a:cs typeface="Times New Roman"/>
              </a:rPr>
              <a:t>.</a:t>
            </a: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Estetiškumas</a:t>
            </a:r>
            <a:r>
              <a:rPr lang="en-US" sz="3200" dirty="0">
                <a:latin typeface="Times New Roman"/>
                <a:cs typeface="Times New Roman"/>
              </a:rPr>
              <a:t>; </a:t>
            </a:r>
            <a:r>
              <a:rPr lang="en-US" sz="3200" dirty="0" err="1">
                <a:latin typeface="Times New Roman"/>
                <a:cs typeface="Times New Roman"/>
              </a:rPr>
              <a:t>Ergonomiškumas</a:t>
            </a:r>
            <a:r>
              <a:rPr lang="en-US" sz="3200" dirty="0">
                <a:latin typeface="Times New Roman"/>
                <a:cs typeface="Times New Roman"/>
              </a:rPr>
              <a:t>.</a:t>
            </a:r>
          </a:p>
        </p:txBody>
      </p:sp>
    </p:spTree>
    <p:extLst>
      <p:ext uri="{BB962C8B-B14F-4D97-AF65-F5344CB8AC3E}">
        <p14:creationId xmlns:p14="http://schemas.microsoft.com/office/powerpoint/2010/main" val="4064758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
            <a:ext cx="9144000" cy="1219942"/>
          </a:xfrm>
        </p:spPr>
        <p:txBody>
          <a:bodyPr/>
          <a:lstStyle/>
          <a:p>
            <a:r>
              <a:rPr lang="en-US" sz="3200" dirty="0"/>
              <a:t>4. Mano </a:t>
            </a:r>
            <a:r>
              <a:rPr lang="en-US" sz="3200" dirty="0" err="1"/>
              <a:t>vaikas</a:t>
            </a:r>
            <a:r>
              <a:rPr lang="en-US" sz="3200" dirty="0"/>
              <a:t> </a:t>
            </a:r>
            <a:r>
              <a:rPr lang="en-US" sz="3200" dirty="0" err="1"/>
              <a:t>turi</a:t>
            </a:r>
            <a:r>
              <a:rPr lang="en-US" sz="3200" dirty="0"/>
              <a:t> </a:t>
            </a:r>
            <a:r>
              <a:rPr lang="en-US" sz="3200" dirty="0" err="1"/>
              <a:t>galimybę</a:t>
            </a:r>
            <a:r>
              <a:rPr lang="en-US" sz="3200" dirty="0"/>
              <a:t> </a:t>
            </a:r>
            <a:r>
              <a:rPr lang="en-US" sz="3200" dirty="0" err="1"/>
              <a:t>laisvai</a:t>
            </a:r>
            <a:r>
              <a:rPr lang="en-US" sz="3200" dirty="0"/>
              <a:t> </a:t>
            </a:r>
            <a:r>
              <a:rPr lang="en-US" sz="3200" dirty="0" err="1"/>
              <a:t>rinktis</a:t>
            </a:r>
            <a:r>
              <a:rPr lang="en-US" sz="3200" dirty="0"/>
              <a:t> </a:t>
            </a:r>
            <a:r>
              <a:rPr lang="en-US" sz="3200" dirty="0" err="1"/>
              <a:t>veiklas</a:t>
            </a:r>
            <a:r>
              <a:rPr lang="en-US" sz="3200" dirty="0"/>
              <a:t> </a:t>
            </a:r>
            <a:r>
              <a:rPr lang="en-US" sz="3200" dirty="0" err="1"/>
              <a:t>ugdymo</a:t>
            </a:r>
            <a:r>
              <a:rPr lang="en-US" sz="3200" dirty="0"/>
              <a:t> </a:t>
            </a:r>
            <a:r>
              <a:rPr lang="en-US" sz="3200" dirty="0" err="1"/>
              <a:t>įstaigos</a:t>
            </a:r>
            <a:r>
              <a:rPr lang="en-US" sz="3200" dirty="0"/>
              <a:t> </a:t>
            </a:r>
            <a:r>
              <a:rPr lang="en-US" sz="3200" dirty="0" err="1"/>
              <a:t>aplinkoje</a:t>
            </a:r>
            <a:r>
              <a:rPr lang="en-US" sz="3200" dirty="0"/>
              <a:t>. </a:t>
            </a:r>
            <a:endParaRPr lang="en-US" sz="3200" dirty="0">
              <a:latin typeface="Times New Roman"/>
              <a:cs typeface="Times New Roman"/>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13693099"/>
              </p:ext>
            </p:extLst>
          </p:nvPr>
        </p:nvGraphicFramePr>
        <p:xfrm>
          <a:off x="166688" y="1554163"/>
          <a:ext cx="8856662" cy="329218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 y="5180579"/>
            <a:ext cx="8966122"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a:t>
            </a:r>
            <a:r>
              <a:rPr lang="lt-LT" sz="2400" dirty="0">
                <a:latin typeface="Times New Roman"/>
                <a:cs typeface="Times New Roman"/>
              </a:rPr>
              <a:t> </a:t>
            </a:r>
            <a:r>
              <a:rPr lang="lt-LT" sz="2400" b="1" dirty="0">
                <a:latin typeface="Times New Roman"/>
                <a:cs typeface="Times New Roman"/>
              </a:rPr>
              <a:t>53%</a:t>
            </a:r>
            <a:r>
              <a:rPr lang="lt-LT" sz="2400" dirty="0">
                <a:latin typeface="Times New Roman"/>
                <a:cs typeface="Times New Roman"/>
              </a:rPr>
              <a:t> visiškai sutinka su teiginiu, kad vaikai turi galimybę laisvai rinktis veiklas ugdymo įstaigos aplinkoje. Su pateiktu teiginiu ko gero sutinka </a:t>
            </a:r>
            <a:r>
              <a:rPr lang="lt-LT" sz="2400" b="1" dirty="0">
                <a:latin typeface="Times New Roman"/>
                <a:cs typeface="Times New Roman"/>
              </a:rPr>
              <a:t>35% </a:t>
            </a:r>
            <a:r>
              <a:rPr lang="lt-LT" sz="2400" dirty="0">
                <a:latin typeface="Times New Roman"/>
                <a:cs typeface="Times New Roman"/>
              </a:rPr>
              <a:t>apklausos dalyvių. Ko gero nesutinka </a:t>
            </a:r>
            <a:r>
              <a:rPr lang="lt-LT" sz="2400" b="1" dirty="0">
                <a:latin typeface="Times New Roman"/>
                <a:cs typeface="Times New Roman"/>
              </a:rPr>
              <a:t>10%</a:t>
            </a:r>
            <a:r>
              <a:rPr lang="lt-LT" sz="2400" dirty="0">
                <a:latin typeface="Times New Roman"/>
                <a:cs typeface="Times New Roman"/>
              </a:rPr>
              <a:t> ir visiškai nesutinka </a:t>
            </a:r>
            <a:r>
              <a:rPr lang="lt-LT" sz="2400" b="1" dirty="0">
                <a:latin typeface="Times New Roman"/>
                <a:cs typeface="Times New Roman"/>
              </a:rPr>
              <a:t>2%</a:t>
            </a:r>
            <a:r>
              <a:rPr lang="lt-LT" sz="2400" dirty="0">
                <a:latin typeface="Times New Roman"/>
                <a:cs typeface="Times New Roman"/>
              </a:rPr>
              <a:t> apklausos dalyvių.</a:t>
            </a:r>
            <a:r>
              <a:rPr lang="ru-RU" sz="2400" dirty="0">
                <a:latin typeface="Times New Roman"/>
                <a:cs typeface="Times New Roman"/>
              </a:rPr>
              <a:t> </a:t>
            </a:r>
            <a:r>
              <a:rPr lang="lt-LT" sz="2400" dirty="0">
                <a:latin typeface="Times New Roman"/>
                <a:cs typeface="Times New Roman"/>
              </a:rPr>
              <a:t> </a:t>
            </a:r>
            <a:endParaRPr lang="en-US" sz="2400" dirty="0">
              <a:latin typeface="Times New Roman"/>
              <a:cs typeface="Times New Roman"/>
            </a:endParaRPr>
          </a:p>
        </p:txBody>
      </p:sp>
    </p:spTree>
    <p:extLst>
      <p:ext uri="{BB962C8B-B14F-4D97-AF65-F5344CB8AC3E}">
        <p14:creationId xmlns:p14="http://schemas.microsoft.com/office/powerpoint/2010/main" val="38976677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33692"/>
            <a:ext cx="9144000" cy="1119674"/>
          </a:xfrm>
        </p:spPr>
        <p:txBody>
          <a:bodyPr/>
          <a:lstStyle/>
          <a:p>
            <a:r>
              <a:rPr lang="en-US" sz="3200" dirty="0">
                <a:latin typeface="Times New Roman"/>
                <a:cs typeface="Times New Roman"/>
              </a:rPr>
              <a:t>5.Fizinė </a:t>
            </a:r>
            <a:r>
              <a:rPr lang="en-US" sz="3200" dirty="0" err="1">
                <a:latin typeface="Times New Roman"/>
                <a:cs typeface="Times New Roman"/>
              </a:rPr>
              <a:t>aplinka</a:t>
            </a:r>
            <a:r>
              <a:rPr lang="en-US" sz="3200" dirty="0">
                <a:latin typeface="Times New Roman"/>
                <a:cs typeface="Times New Roman"/>
              </a:rPr>
              <a:t> </a:t>
            </a:r>
            <a:r>
              <a:rPr lang="en-US" sz="3200" dirty="0" err="1">
                <a:latin typeface="Times New Roman"/>
                <a:cs typeface="Times New Roman"/>
              </a:rPr>
              <a:t>pritaikyta</a:t>
            </a:r>
            <a:r>
              <a:rPr lang="en-US" sz="3200" dirty="0">
                <a:latin typeface="Times New Roman"/>
                <a:cs typeface="Times New Roman"/>
              </a:rPr>
              <a:t> </a:t>
            </a:r>
            <a:r>
              <a:rPr lang="en-US" sz="3200" dirty="0" err="1">
                <a:latin typeface="Times New Roman"/>
                <a:cs typeface="Times New Roman"/>
              </a:rPr>
              <a:t>įvairiems</a:t>
            </a:r>
            <a:r>
              <a:rPr lang="en-US" sz="3200" dirty="0">
                <a:latin typeface="Times New Roman"/>
                <a:cs typeface="Times New Roman"/>
              </a:rPr>
              <a:t> </a:t>
            </a:r>
            <a:r>
              <a:rPr lang="en-US" sz="3200" dirty="0" err="1">
                <a:latin typeface="Times New Roman"/>
                <a:cs typeface="Times New Roman"/>
              </a:rPr>
              <a:t>vaiko</a:t>
            </a:r>
            <a:r>
              <a:rPr lang="en-US" sz="3200" dirty="0">
                <a:latin typeface="Times New Roman"/>
                <a:cs typeface="Times New Roman"/>
              </a:rPr>
              <a:t> </a:t>
            </a:r>
            <a:r>
              <a:rPr lang="en-US" sz="3200" dirty="0" err="1">
                <a:latin typeface="Times New Roman"/>
                <a:cs typeface="Times New Roman"/>
              </a:rPr>
              <a:t>poreikiams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gebėjimams</a:t>
            </a:r>
            <a:r>
              <a:rPr lang="en-US" sz="3200" dirty="0"/>
              <a:t>. </a:t>
            </a:r>
            <a:endParaRPr lang="en-US" sz="3200" dirty="0">
              <a:latin typeface="Times New Roman"/>
              <a:cs typeface="Times New Roman"/>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2678912"/>
              </p:ext>
            </p:extLst>
          </p:nvPr>
        </p:nvGraphicFramePr>
        <p:xfrm>
          <a:off x="0" y="1454150"/>
          <a:ext cx="9144000" cy="332535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4428560"/>
            <a:ext cx="9144000" cy="2492990"/>
          </a:xfrm>
          <a:prstGeom prst="rect">
            <a:avLst/>
          </a:prstGeom>
          <a:noFill/>
        </p:spPr>
        <p:txBody>
          <a:bodyPr wrap="square" rtlCol="0">
            <a:spAutoFit/>
          </a:bodyPr>
          <a:lstStyle/>
          <a:p>
            <a:endParaRPr lang="en-US" dirty="0">
              <a:latin typeface="Times New Roman"/>
              <a:cs typeface="Times New Roman"/>
            </a:endParaRPr>
          </a:p>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apklaustųjų</a:t>
            </a:r>
            <a:r>
              <a:rPr lang="en-US" sz="2400" dirty="0">
                <a:latin typeface="Times New Roman"/>
                <a:cs typeface="Times New Roman"/>
              </a:rPr>
              <a:t> 48%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lt-LT" sz="2400" dirty="0">
                <a:latin typeface="Times New Roman"/>
                <a:cs typeface="Times New Roman"/>
              </a:rPr>
              <a:t>su teiginiu, kad  fizinė aplinka pritaikyta įvairiems vaiko poreikiams ir gebėjimams. Visiškai sutinka su pateiktu teiginiu </a:t>
            </a:r>
            <a:r>
              <a:rPr lang="lt-LT" sz="2400" b="1" dirty="0">
                <a:latin typeface="Times New Roman"/>
                <a:cs typeface="Times New Roman"/>
              </a:rPr>
              <a:t>45%</a:t>
            </a:r>
            <a:r>
              <a:rPr lang="lt-LT" sz="2400" dirty="0">
                <a:latin typeface="Times New Roman"/>
                <a:cs typeface="Times New Roman"/>
              </a:rPr>
              <a:t> apklausos dalyvių. Ko gero nesutinka 6% ir visiškai nesutinka su pateiktu teiginiu </a:t>
            </a:r>
            <a:r>
              <a:rPr lang="lt-LT" sz="2400" b="1" dirty="0">
                <a:latin typeface="Times New Roman"/>
                <a:cs typeface="Times New Roman"/>
              </a:rPr>
              <a:t>1% </a:t>
            </a:r>
            <a:r>
              <a:rPr lang="lt-LT" sz="2400" dirty="0">
                <a:latin typeface="Times New Roman"/>
                <a:cs typeface="Times New Roman"/>
              </a:rPr>
              <a:t>apklausos dalyvių.		</a:t>
            </a:r>
            <a:endParaRPr lang="ru-RU" sz="2400" dirty="0">
              <a:latin typeface="Times New Roman"/>
              <a:cs typeface="Times New Roman"/>
            </a:endParaRPr>
          </a:p>
          <a:p>
            <a:r>
              <a:rPr lang="en-US" dirty="0"/>
              <a:t>  </a:t>
            </a:r>
          </a:p>
        </p:txBody>
      </p:sp>
    </p:spTree>
    <p:extLst>
      <p:ext uri="{BB962C8B-B14F-4D97-AF65-F5344CB8AC3E}">
        <p14:creationId xmlns:p14="http://schemas.microsoft.com/office/powerpoint/2010/main" val="33951118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84096"/>
            <a:ext cx="9144000" cy="869001"/>
          </a:xfrm>
        </p:spPr>
        <p:txBody>
          <a:bodyPr/>
          <a:lstStyle/>
          <a:p>
            <a:r>
              <a:rPr lang="en-US" sz="3200" dirty="0">
                <a:latin typeface="Times New Roman"/>
                <a:cs typeface="Times New Roman"/>
              </a:rPr>
              <a:t>6. Mano </a:t>
            </a:r>
            <a:r>
              <a:rPr lang="en-US" sz="3200" dirty="0" err="1">
                <a:latin typeface="Times New Roman"/>
                <a:cs typeface="Times New Roman"/>
              </a:rPr>
              <a:t>vaikas</a:t>
            </a:r>
            <a:r>
              <a:rPr lang="en-US" sz="3200" dirty="0">
                <a:latin typeface="Times New Roman"/>
                <a:cs typeface="Times New Roman"/>
              </a:rPr>
              <a:t> </a:t>
            </a:r>
            <a:r>
              <a:rPr lang="en-US" sz="3200" dirty="0" err="1">
                <a:latin typeface="Times New Roman"/>
                <a:cs typeface="Times New Roman"/>
              </a:rPr>
              <a:t>jaučiasi</a:t>
            </a:r>
            <a:r>
              <a:rPr lang="en-US" sz="3200" dirty="0">
                <a:latin typeface="Times New Roman"/>
                <a:cs typeface="Times New Roman"/>
              </a:rPr>
              <a:t> </a:t>
            </a:r>
            <a:r>
              <a:rPr lang="en-US" sz="3200" dirty="0" err="1">
                <a:latin typeface="Times New Roman"/>
                <a:cs typeface="Times New Roman"/>
              </a:rPr>
              <a:t>patogiai</a:t>
            </a:r>
            <a:r>
              <a:rPr lang="en-US" sz="3200" dirty="0">
                <a:latin typeface="Times New Roman"/>
                <a:cs typeface="Times New Roman"/>
              </a:rPr>
              <a:t> </a:t>
            </a:r>
            <a:r>
              <a:rPr lang="en-US" sz="3200" dirty="0" err="1">
                <a:latin typeface="Times New Roman"/>
                <a:cs typeface="Times New Roman"/>
              </a:rPr>
              <a:t>tiek</a:t>
            </a:r>
            <a:r>
              <a:rPr lang="en-US" sz="3200" dirty="0">
                <a:latin typeface="Times New Roman"/>
                <a:cs typeface="Times New Roman"/>
              </a:rPr>
              <a:t> </a:t>
            </a:r>
            <a:r>
              <a:rPr lang="en-US" sz="3200" dirty="0" err="1">
                <a:latin typeface="Times New Roman"/>
                <a:cs typeface="Times New Roman"/>
              </a:rPr>
              <a:t>viduje</a:t>
            </a:r>
            <a:r>
              <a:rPr lang="en-US" sz="3200" dirty="0">
                <a:latin typeface="Times New Roman"/>
                <a:cs typeface="Times New Roman"/>
              </a:rPr>
              <a:t>, </a:t>
            </a:r>
            <a:r>
              <a:rPr lang="en-US" sz="3200" dirty="0" err="1">
                <a:latin typeface="Times New Roman"/>
                <a:cs typeface="Times New Roman"/>
              </a:rPr>
              <a:t>tiek</a:t>
            </a:r>
            <a:r>
              <a:rPr lang="en-US" sz="3200" dirty="0">
                <a:latin typeface="Times New Roman"/>
                <a:cs typeface="Times New Roman"/>
              </a:rPr>
              <a:t> </a:t>
            </a:r>
            <a:r>
              <a:rPr lang="en-US" sz="3200" dirty="0" err="1">
                <a:latin typeface="Times New Roman"/>
                <a:cs typeface="Times New Roman"/>
              </a:rPr>
              <a:t>lauke</a:t>
            </a:r>
            <a:r>
              <a:rPr lang="en-US" sz="3200" dirty="0">
                <a:latin typeface="Times New Roman"/>
                <a:cs typeface="Times New Roman"/>
              </a:rPr>
              <a:t> </a:t>
            </a:r>
            <a:r>
              <a:rPr lang="en-US" sz="3200" dirty="0" err="1">
                <a:latin typeface="Times New Roman"/>
                <a:cs typeface="Times New Roman"/>
              </a:rPr>
              <a:t>esančiose</a:t>
            </a:r>
            <a:r>
              <a:rPr lang="en-US" sz="3200" dirty="0">
                <a:latin typeface="Times New Roman"/>
                <a:cs typeface="Times New Roman"/>
              </a:rPr>
              <a:t> </a:t>
            </a:r>
            <a:r>
              <a:rPr lang="en-US" sz="3200" dirty="0" err="1">
                <a:latin typeface="Times New Roman"/>
                <a:cs typeface="Times New Roman"/>
              </a:rPr>
              <a:t>erdvėse</a:t>
            </a:r>
            <a:r>
              <a:rPr lang="en-US" sz="3200" dirty="0">
                <a:latin typeface="Times New Roman"/>
                <a:cs typeface="Times New Roman"/>
              </a:rPr>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15107309"/>
              </p:ext>
            </p:extLst>
          </p:nvPr>
        </p:nvGraphicFramePr>
        <p:xfrm>
          <a:off x="0" y="1336925"/>
          <a:ext cx="9144000" cy="347637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 y="5264136"/>
            <a:ext cx="9144000"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b="1" dirty="0">
                <a:latin typeface="Times New Roman"/>
                <a:cs typeface="Times New Roman"/>
              </a:rPr>
              <a:t>52%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vaikas</a:t>
            </a:r>
            <a:r>
              <a:rPr lang="lt-LT" sz="2400" dirty="0">
                <a:latin typeface="Times New Roman"/>
                <a:cs typeface="Times New Roman"/>
              </a:rPr>
              <a:t> patogiai jaučiasi tiek viduje, tiek lauke esančiose erdvėse. Ko gero nesutinka su pateiktu teiginiu	</a:t>
            </a:r>
            <a:r>
              <a:rPr lang="lt-LT" sz="2400" b="1" dirty="0">
                <a:latin typeface="Times New Roman"/>
                <a:cs typeface="Times New Roman"/>
              </a:rPr>
              <a:t>41%</a:t>
            </a:r>
            <a:r>
              <a:rPr lang="lt-LT" sz="2400" dirty="0">
                <a:latin typeface="Times New Roman"/>
                <a:cs typeface="Times New Roman"/>
              </a:rPr>
              <a:t> apklaustųjų. Ko gero nesutinka </a:t>
            </a:r>
            <a:r>
              <a:rPr lang="lt-LT" sz="2400" b="1" dirty="0">
                <a:latin typeface="Times New Roman"/>
                <a:cs typeface="Times New Roman"/>
              </a:rPr>
              <a:t>6%</a:t>
            </a:r>
            <a:r>
              <a:rPr lang="lt-LT" sz="2400" dirty="0">
                <a:latin typeface="Times New Roman"/>
                <a:cs typeface="Times New Roman"/>
              </a:rPr>
              <a:t> ir visiškai nesutinka su pateiktu teiginiu </a:t>
            </a:r>
            <a:r>
              <a:rPr lang="lt-LT" sz="2400" b="1" dirty="0">
                <a:latin typeface="Times New Roman"/>
                <a:cs typeface="Times New Roman"/>
              </a:rPr>
              <a:t>1%</a:t>
            </a:r>
            <a:r>
              <a:rPr lang="ru-RU" sz="2400" dirty="0">
                <a:latin typeface="Times New Roman"/>
                <a:cs typeface="Times New Roman"/>
              </a:rPr>
              <a:t> </a:t>
            </a:r>
            <a:r>
              <a:rPr lang="en-US" sz="2400" dirty="0">
                <a:latin typeface="Times New Roman"/>
                <a:cs typeface="Times New Roman"/>
              </a:rPr>
              <a:t>        </a:t>
            </a:r>
          </a:p>
        </p:txBody>
      </p:sp>
    </p:spTree>
    <p:extLst>
      <p:ext uri="{BB962C8B-B14F-4D97-AF65-F5344CB8AC3E}">
        <p14:creationId xmlns:p14="http://schemas.microsoft.com/office/powerpoint/2010/main" val="14674269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0"/>
            <a:ext cx="9144000" cy="6857999"/>
          </a:xfrm>
        </p:spPr>
        <p:txBody>
          <a:bodyPr>
            <a:normAutofit/>
          </a:bodyPr>
          <a:lstStyle/>
          <a:p>
            <a:r>
              <a:rPr lang="en-US" sz="3200" dirty="0" err="1">
                <a:latin typeface="Times New Roman"/>
                <a:cs typeface="Times New Roman"/>
              </a:rPr>
              <a:t>Rodiklis</a:t>
            </a:r>
            <a:r>
              <a:rPr lang="en-US" sz="3200" dirty="0">
                <a:latin typeface="Times New Roman"/>
                <a:cs typeface="Times New Roman"/>
              </a:rPr>
              <a:t>: 3.1.3. </a:t>
            </a:r>
            <a:r>
              <a:rPr lang="en-US" sz="3200" dirty="0" err="1">
                <a:latin typeface="Times New Roman"/>
                <a:cs typeface="Times New Roman"/>
              </a:rPr>
              <a:t>Aplinkų</a:t>
            </a:r>
            <a:r>
              <a:rPr lang="en-US" sz="3200" dirty="0">
                <a:latin typeface="Times New Roman"/>
                <a:cs typeface="Times New Roman"/>
              </a:rPr>
              <a:t> </a:t>
            </a:r>
            <a:r>
              <a:rPr lang="en-US" sz="3200" dirty="0" err="1">
                <a:latin typeface="Times New Roman"/>
                <a:cs typeface="Times New Roman"/>
              </a:rPr>
              <a:t>bendrak</a:t>
            </a:r>
            <a:r>
              <a:rPr lang="lt-LT" sz="3200" dirty="0">
                <a:latin typeface="Times New Roman"/>
                <a:cs typeface="Times New Roman"/>
              </a:rPr>
              <a:t>ū</a:t>
            </a:r>
            <a:r>
              <a:rPr lang="en-US" sz="3200" dirty="0" err="1">
                <a:latin typeface="Times New Roman"/>
                <a:cs typeface="Times New Roman"/>
              </a:rPr>
              <a:t>ra.</a:t>
            </a:r>
            <a:endParaRPr lang="en-US" sz="3200" dirty="0">
              <a:latin typeface="Times New Roman"/>
              <a:cs typeface="Times New Roman"/>
            </a:endParaRP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Mokinių</a:t>
            </a:r>
            <a:r>
              <a:rPr lang="en-US" sz="3200" dirty="0">
                <a:latin typeface="Times New Roman"/>
                <a:cs typeface="Times New Roman"/>
              </a:rPr>
              <a:t> </a:t>
            </a:r>
            <a:r>
              <a:rPr lang="en-US" sz="3200" dirty="0" err="1">
                <a:latin typeface="Times New Roman"/>
                <a:cs typeface="Times New Roman"/>
              </a:rPr>
              <a:t>įsitraukimas</a:t>
            </a:r>
            <a:r>
              <a:rPr lang="en-US" sz="3200" dirty="0">
                <a:latin typeface="Times New Roman"/>
                <a:cs typeface="Times New Roman"/>
              </a:rPr>
              <a:t>; </a:t>
            </a:r>
            <a:r>
              <a:rPr lang="en-US" sz="3200" dirty="0" err="1">
                <a:latin typeface="Times New Roman"/>
                <a:cs typeface="Times New Roman"/>
              </a:rPr>
              <a:t>Mokinių</a:t>
            </a:r>
            <a:r>
              <a:rPr lang="en-US" sz="3200" dirty="0">
                <a:latin typeface="Times New Roman"/>
                <a:cs typeface="Times New Roman"/>
              </a:rPr>
              <a:t> </a:t>
            </a:r>
            <a:r>
              <a:rPr lang="en-US" sz="3200" dirty="0" err="1">
                <a:latin typeface="Times New Roman"/>
                <a:cs typeface="Times New Roman"/>
              </a:rPr>
              <a:t>darbų</a:t>
            </a:r>
            <a:r>
              <a:rPr lang="en-US" sz="3200" dirty="0">
                <a:latin typeface="Times New Roman"/>
                <a:cs typeface="Times New Roman"/>
              </a:rPr>
              <a:t> </a:t>
            </a:r>
            <a:r>
              <a:rPr lang="en-US" sz="3200" dirty="0" err="1">
                <a:latin typeface="Times New Roman"/>
                <a:cs typeface="Times New Roman"/>
              </a:rPr>
              <a:t>demonstravimas</a:t>
            </a:r>
            <a:r>
              <a:rPr lang="en-US" sz="3200" dirty="0">
                <a:latin typeface="Times New Roman"/>
                <a:cs typeface="Times New Roman"/>
              </a:rPr>
              <a:t>.</a:t>
            </a:r>
          </a:p>
        </p:txBody>
      </p:sp>
    </p:spTree>
    <p:extLst>
      <p:ext uri="{BB962C8B-B14F-4D97-AF65-F5344CB8AC3E}">
        <p14:creationId xmlns:p14="http://schemas.microsoft.com/office/powerpoint/2010/main" val="32720628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
            <a:ext cx="9144000" cy="1604307"/>
          </a:xfrm>
        </p:spPr>
        <p:txBody>
          <a:bodyPr/>
          <a:lstStyle/>
          <a:p>
            <a:pPr algn="just"/>
            <a:r>
              <a:rPr lang="en-US" sz="2800" dirty="0">
                <a:latin typeface="Times New Roman"/>
                <a:cs typeface="Times New Roman"/>
              </a:rPr>
              <a:t>7.Mano </a:t>
            </a:r>
            <a:r>
              <a:rPr lang="en-US" sz="2800" dirty="0" err="1">
                <a:latin typeface="Times New Roman"/>
                <a:cs typeface="Times New Roman"/>
              </a:rPr>
              <a:t>vaikas</a:t>
            </a:r>
            <a:r>
              <a:rPr lang="en-US" sz="2800" dirty="0">
                <a:latin typeface="Times New Roman"/>
                <a:cs typeface="Times New Roman"/>
              </a:rPr>
              <a:t> </a:t>
            </a:r>
            <a:r>
              <a:rPr lang="en-US" sz="2800" dirty="0" err="1">
                <a:latin typeface="Times New Roman"/>
                <a:cs typeface="Times New Roman"/>
              </a:rPr>
              <a:t>yra</a:t>
            </a:r>
            <a:r>
              <a:rPr lang="en-US" sz="2800" dirty="0">
                <a:latin typeface="Times New Roman"/>
                <a:cs typeface="Times New Roman"/>
              </a:rPr>
              <a:t> </a:t>
            </a:r>
            <a:r>
              <a:rPr lang="en-US" sz="2800" dirty="0" err="1">
                <a:latin typeface="Times New Roman"/>
                <a:cs typeface="Times New Roman"/>
              </a:rPr>
              <a:t>įtrauktas</a:t>
            </a:r>
            <a:r>
              <a:rPr lang="en-US" sz="2800" dirty="0">
                <a:latin typeface="Times New Roman"/>
                <a:cs typeface="Times New Roman"/>
              </a:rPr>
              <a:t> </a:t>
            </a:r>
            <a:r>
              <a:rPr lang="en-US" sz="2800" dirty="0" err="1">
                <a:latin typeface="Times New Roman"/>
                <a:cs typeface="Times New Roman"/>
              </a:rPr>
              <a:t>į</a:t>
            </a:r>
            <a:r>
              <a:rPr lang="en-US" sz="2800" dirty="0">
                <a:latin typeface="Times New Roman"/>
                <a:cs typeface="Times New Roman"/>
              </a:rPr>
              <a:t> </a:t>
            </a:r>
            <a:r>
              <a:rPr lang="en-US" sz="2800" dirty="0" err="1">
                <a:latin typeface="Times New Roman"/>
                <a:cs typeface="Times New Roman"/>
              </a:rPr>
              <a:t>mokymosi</a:t>
            </a:r>
            <a:r>
              <a:rPr lang="en-US" sz="2800" dirty="0">
                <a:latin typeface="Times New Roman"/>
                <a:cs typeface="Times New Roman"/>
              </a:rPr>
              <a:t> </a:t>
            </a:r>
            <a:r>
              <a:rPr lang="en-US" sz="2800" dirty="0" err="1">
                <a:latin typeface="Times New Roman"/>
                <a:cs typeface="Times New Roman"/>
              </a:rPr>
              <a:t>aplinkų</a:t>
            </a:r>
            <a:r>
              <a:rPr lang="en-US" sz="2800" dirty="0">
                <a:latin typeface="Times New Roman"/>
                <a:cs typeface="Times New Roman"/>
              </a:rPr>
              <a:t> </a:t>
            </a:r>
            <a:r>
              <a:rPr lang="en-US" sz="2800" dirty="0" err="1">
                <a:latin typeface="Times New Roman"/>
                <a:cs typeface="Times New Roman"/>
              </a:rPr>
              <a:t>kūrimą</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a:t>
            </a:r>
            <a:r>
              <a:rPr lang="en-US" sz="2800" dirty="0" err="1">
                <a:latin typeface="Times New Roman"/>
                <a:cs typeface="Times New Roman"/>
              </a:rPr>
              <a:t>atnaujinimo</a:t>
            </a:r>
            <a:r>
              <a:rPr lang="en-US" sz="2800" dirty="0">
                <a:latin typeface="Times New Roman"/>
                <a:cs typeface="Times New Roman"/>
              </a:rPr>
              <a:t> </a:t>
            </a:r>
            <a:r>
              <a:rPr lang="en-US" sz="2800" dirty="0" err="1">
                <a:latin typeface="Times New Roman"/>
                <a:cs typeface="Times New Roman"/>
              </a:rPr>
              <a:t>procesą</a:t>
            </a:r>
            <a:r>
              <a:rPr lang="en-US" sz="2800" dirty="0">
                <a:latin typeface="Times New Roman"/>
                <a:cs typeface="Times New Roman"/>
              </a:rPr>
              <a:t> (</a:t>
            </a:r>
            <a:r>
              <a:rPr lang="en-US" sz="2800" dirty="0" err="1">
                <a:latin typeface="Times New Roman"/>
                <a:cs typeface="Times New Roman"/>
              </a:rPr>
              <a:t>siūlant</a:t>
            </a:r>
            <a:r>
              <a:rPr lang="en-US" sz="2800" dirty="0">
                <a:latin typeface="Times New Roman"/>
                <a:cs typeface="Times New Roman"/>
              </a:rPr>
              <a:t> </a:t>
            </a:r>
            <a:r>
              <a:rPr lang="en-US" sz="2800" dirty="0" err="1">
                <a:latin typeface="Times New Roman"/>
                <a:cs typeface="Times New Roman"/>
              </a:rPr>
              <a:t>idėjas</a:t>
            </a:r>
            <a:r>
              <a:rPr lang="en-US" sz="2800" dirty="0">
                <a:latin typeface="Times New Roman"/>
                <a:cs typeface="Times New Roman"/>
              </a:rPr>
              <a:t>, </a:t>
            </a:r>
            <a:r>
              <a:rPr lang="en-US" sz="2800" dirty="0" err="1">
                <a:latin typeface="Times New Roman"/>
                <a:cs typeface="Times New Roman"/>
              </a:rPr>
              <a:t>informacinių</a:t>
            </a:r>
            <a:r>
              <a:rPr lang="en-US" sz="2800" dirty="0">
                <a:latin typeface="Times New Roman"/>
                <a:cs typeface="Times New Roman"/>
              </a:rPr>
              <a:t> </a:t>
            </a:r>
            <a:r>
              <a:rPr lang="en-US" sz="2800" dirty="0" err="1">
                <a:latin typeface="Times New Roman"/>
                <a:cs typeface="Times New Roman"/>
              </a:rPr>
              <a:t>plakatų</a:t>
            </a:r>
            <a:r>
              <a:rPr lang="en-US" sz="2800" dirty="0">
                <a:latin typeface="Times New Roman"/>
                <a:cs typeface="Times New Roman"/>
              </a:rPr>
              <a:t> </a:t>
            </a:r>
            <a:r>
              <a:rPr lang="en-US" sz="2800" dirty="0" err="1">
                <a:latin typeface="Times New Roman"/>
                <a:cs typeface="Times New Roman"/>
              </a:rPr>
              <a:t>pasirinkimas,priemonių</a:t>
            </a:r>
            <a:r>
              <a:rPr lang="en-US" sz="2800" dirty="0">
                <a:latin typeface="Times New Roman"/>
                <a:cs typeface="Times New Roman"/>
              </a:rPr>
              <a:t> </a:t>
            </a:r>
            <a:r>
              <a:rPr lang="en-US" sz="2800" dirty="0" err="1">
                <a:latin typeface="Times New Roman"/>
                <a:cs typeface="Times New Roman"/>
              </a:rPr>
              <a:t>pasirinikimas</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pan.)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46943828"/>
              </p:ext>
            </p:extLst>
          </p:nvPr>
        </p:nvGraphicFramePr>
        <p:xfrm>
          <a:off x="0" y="1604963"/>
          <a:ext cx="9144000" cy="325809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4679232"/>
            <a:ext cx="9143999" cy="2308324"/>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b="1" dirty="0">
                <a:latin typeface="Times New Roman"/>
                <a:cs typeface="Times New Roman"/>
              </a:rPr>
              <a:t>39%</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r>
              <a:rPr lang="lt-LT" sz="2400" dirty="0">
                <a:latin typeface="Times New Roman"/>
                <a:cs typeface="Times New Roman"/>
              </a:rPr>
              <a:t> kad vaikas yra įtrauktas į mokymosi aplinkų kūrimą ir atnaujinimo procesą (siūlant idėjas, informacinių plakatų pasirinkimas, priemonių pasirinkimas ir pan.) Ko gero sutinka su pateiktu teiginiu </a:t>
            </a:r>
            <a:r>
              <a:rPr lang="lt-LT" sz="2400" b="1" dirty="0">
                <a:latin typeface="Times New Roman"/>
                <a:cs typeface="Times New Roman"/>
              </a:rPr>
              <a:t>37%.</a:t>
            </a:r>
            <a:r>
              <a:rPr lang="lt-LT" sz="2400" dirty="0">
                <a:latin typeface="Times New Roman"/>
                <a:cs typeface="Times New Roman"/>
              </a:rPr>
              <a:t> Ko gero nesutinka </a:t>
            </a:r>
            <a:r>
              <a:rPr lang="lt-LT" sz="2400" b="1" dirty="0">
                <a:latin typeface="Times New Roman"/>
                <a:cs typeface="Times New Roman"/>
              </a:rPr>
              <a:t>21%</a:t>
            </a:r>
            <a:r>
              <a:rPr lang="lt-LT" sz="2400" dirty="0">
                <a:latin typeface="Times New Roman"/>
                <a:cs typeface="Times New Roman"/>
              </a:rPr>
              <a:t>. Ir visiškai nesutinka </a:t>
            </a:r>
            <a:r>
              <a:rPr lang="lt-LT" sz="2400" b="1" dirty="0">
                <a:latin typeface="Times New Roman"/>
                <a:cs typeface="Times New Roman"/>
              </a:rPr>
              <a:t>3% </a:t>
            </a:r>
            <a:r>
              <a:rPr lang="lt-LT" sz="2400" dirty="0">
                <a:latin typeface="Times New Roman"/>
                <a:cs typeface="Times New Roman"/>
              </a:rPr>
              <a:t>apklaustųjų.				</a:t>
            </a:r>
            <a:endParaRPr lang="ru-RU" sz="2400" dirty="0">
              <a:latin typeface="Times New Roman"/>
              <a:cs typeface="Times New Roman"/>
            </a:endParaRPr>
          </a:p>
          <a:p>
            <a:r>
              <a:rPr lang="en-US" sz="2400" dirty="0">
                <a:latin typeface="Times New Roman"/>
                <a:cs typeface="Times New Roman"/>
              </a:rPr>
              <a:t>    </a:t>
            </a:r>
          </a:p>
        </p:txBody>
      </p:sp>
    </p:spTree>
    <p:extLst>
      <p:ext uri="{BB962C8B-B14F-4D97-AF65-F5344CB8AC3E}">
        <p14:creationId xmlns:p14="http://schemas.microsoft.com/office/powerpoint/2010/main" val="3282358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403770"/>
          </a:xfrm>
        </p:spPr>
        <p:txBody>
          <a:bodyPr/>
          <a:lstStyle/>
          <a:p>
            <a:pPr algn="just"/>
            <a:r>
              <a:rPr lang="en-US" sz="3200" dirty="0">
                <a:latin typeface="Times New Roman"/>
                <a:cs typeface="Times New Roman"/>
              </a:rPr>
              <a:t>8.Mano </a:t>
            </a:r>
            <a:r>
              <a:rPr lang="en-US" sz="3200" dirty="0" err="1">
                <a:latin typeface="Times New Roman"/>
                <a:cs typeface="Times New Roman"/>
              </a:rPr>
              <a:t>vaikas</a:t>
            </a:r>
            <a:r>
              <a:rPr lang="en-US" sz="3200" dirty="0">
                <a:latin typeface="Times New Roman"/>
                <a:cs typeface="Times New Roman"/>
              </a:rPr>
              <a:t> </a:t>
            </a:r>
            <a:r>
              <a:rPr lang="en-US" sz="3200" dirty="0" err="1">
                <a:latin typeface="Times New Roman"/>
                <a:cs typeface="Times New Roman"/>
              </a:rPr>
              <a:t>skatinamas</a:t>
            </a:r>
            <a:r>
              <a:rPr lang="en-US" sz="3200" dirty="0">
                <a:latin typeface="Times New Roman"/>
                <a:cs typeface="Times New Roman"/>
              </a:rPr>
              <a:t> </a:t>
            </a:r>
            <a:r>
              <a:rPr lang="en-US" sz="3200" dirty="0" err="1">
                <a:latin typeface="Times New Roman"/>
                <a:cs typeface="Times New Roman"/>
              </a:rPr>
              <a:t>aktyviai</a:t>
            </a:r>
            <a:r>
              <a:rPr lang="en-US" sz="3200" dirty="0">
                <a:latin typeface="Times New Roman"/>
                <a:cs typeface="Times New Roman"/>
              </a:rPr>
              <a:t> </a:t>
            </a:r>
            <a:r>
              <a:rPr lang="en-US" sz="3200" dirty="0" err="1">
                <a:latin typeface="Times New Roman"/>
                <a:cs typeface="Times New Roman"/>
              </a:rPr>
              <a:t>dalyvauti</a:t>
            </a:r>
            <a:r>
              <a:rPr lang="en-US" sz="3200" dirty="0">
                <a:latin typeface="Times New Roman"/>
                <a:cs typeface="Times New Roman"/>
              </a:rPr>
              <a:t> </a:t>
            </a:r>
            <a:r>
              <a:rPr lang="en-US" sz="3200" dirty="0" err="1">
                <a:latin typeface="Times New Roman"/>
                <a:cs typeface="Times New Roman"/>
              </a:rPr>
              <a:t>pamokoje</a:t>
            </a:r>
            <a:r>
              <a:rPr lang="en-US" sz="3200" dirty="0">
                <a:latin typeface="Times New Roman"/>
                <a:cs typeface="Times New Roman"/>
              </a:rPr>
              <a:t> </a:t>
            </a:r>
            <a:r>
              <a:rPr lang="en-US" sz="3200" dirty="0" err="1">
                <a:latin typeface="Times New Roman"/>
                <a:cs typeface="Times New Roman"/>
              </a:rPr>
              <a:t>atliekant</a:t>
            </a:r>
            <a:r>
              <a:rPr lang="en-US" sz="3200" dirty="0">
                <a:latin typeface="Times New Roman"/>
                <a:cs typeface="Times New Roman"/>
              </a:rPr>
              <a:t> </a:t>
            </a:r>
            <a:r>
              <a:rPr lang="en-US" sz="3200" dirty="0" err="1">
                <a:latin typeface="Times New Roman"/>
                <a:cs typeface="Times New Roman"/>
              </a:rPr>
              <a:t>kūrybiškas</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interaktyvias</a:t>
            </a:r>
            <a:r>
              <a:rPr lang="en-US" sz="3200" dirty="0">
                <a:latin typeface="Times New Roman"/>
                <a:cs typeface="Times New Roman"/>
              </a:rPr>
              <a:t> </a:t>
            </a:r>
            <a:r>
              <a:rPr lang="en-US" sz="3200" dirty="0" err="1">
                <a:latin typeface="Times New Roman"/>
                <a:cs typeface="Times New Roman"/>
              </a:rPr>
              <a:t>užduotis</a:t>
            </a:r>
            <a:r>
              <a:rPr lang="en-US" sz="3200" dirty="0">
                <a:latin typeface="Times New Roman"/>
                <a:cs typeface="Times New Roman"/>
              </a:rPr>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36567930"/>
              </p:ext>
            </p:extLst>
          </p:nvPr>
        </p:nvGraphicFramePr>
        <p:xfrm>
          <a:off x="0" y="1520825"/>
          <a:ext cx="9144000" cy="3375657"/>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 y="4645809"/>
            <a:ext cx="9143999" cy="2215991"/>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apklausos</a:t>
            </a:r>
            <a:r>
              <a:rPr lang="en-US" sz="2400" dirty="0">
                <a:latin typeface="Times New Roman"/>
                <a:cs typeface="Times New Roman"/>
              </a:rPr>
              <a:t> </a:t>
            </a:r>
            <a:r>
              <a:rPr lang="en-US" sz="2400" dirty="0" err="1">
                <a:latin typeface="Times New Roman"/>
                <a:cs typeface="Times New Roman"/>
              </a:rPr>
              <a:t>dalyvių</a:t>
            </a:r>
            <a:r>
              <a:rPr lang="en-US" sz="2400" dirty="0">
                <a:latin typeface="Times New Roman"/>
                <a:cs typeface="Times New Roman"/>
              </a:rPr>
              <a:t> </a:t>
            </a:r>
            <a:r>
              <a:rPr lang="en-US" sz="2400" b="1" dirty="0">
                <a:latin typeface="Times New Roman"/>
                <a:cs typeface="Times New Roman"/>
              </a:rPr>
              <a:t>50%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lt-LT" sz="2400" dirty="0">
                <a:latin typeface="Times New Roman"/>
                <a:cs typeface="Times New Roman"/>
              </a:rPr>
              <a:t>vaikas skatinamas aktyviai dalyvauti pamokoje atliekant kūrybiškas ir interaktyvias užduotis. Ko gero sutinka su pateiktu teiginiu </a:t>
            </a:r>
            <a:r>
              <a:rPr lang="lt-LT" sz="2400" b="1" dirty="0">
                <a:latin typeface="Times New Roman"/>
                <a:cs typeface="Times New Roman"/>
              </a:rPr>
              <a:t>38%</a:t>
            </a:r>
            <a:r>
              <a:rPr lang="lt-LT" sz="2400" dirty="0">
                <a:latin typeface="Times New Roman"/>
                <a:cs typeface="Times New Roman"/>
              </a:rPr>
              <a:t> apklausos dalyvių, Ko gero nesutinka </a:t>
            </a:r>
            <a:r>
              <a:rPr lang="lt-LT" sz="2400" b="1" dirty="0">
                <a:latin typeface="Times New Roman"/>
                <a:cs typeface="Times New Roman"/>
              </a:rPr>
              <a:t>11%</a:t>
            </a:r>
            <a:r>
              <a:rPr lang="lt-LT" sz="2400" dirty="0">
                <a:latin typeface="Times New Roman"/>
                <a:cs typeface="Times New Roman"/>
              </a:rPr>
              <a:t>. Ir visiškai nesutinka </a:t>
            </a:r>
            <a:r>
              <a:rPr lang="lt-LT" sz="2400" b="1" dirty="0">
                <a:latin typeface="Times New Roman"/>
                <a:cs typeface="Times New Roman"/>
              </a:rPr>
              <a:t>1%</a:t>
            </a:r>
            <a:r>
              <a:rPr lang="lt-LT" sz="2400" dirty="0">
                <a:latin typeface="Times New Roman"/>
                <a:cs typeface="Times New Roman"/>
              </a:rPr>
              <a:t> respondentų.	</a:t>
            </a:r>
            <a:r>
              <a:rPr lang="lt-LT" dirty="0"/>
              <a:t>					</a:t>
            </a:r>
            <a:endParaRPr lang="ru-RU" dirty="0"/>
          </a:p>
          <a:p>
            <a:r>
              <a:rPr lang="en-US" dirty="0"/>
              <a:t>,   </a:t>
            </a:r>
          </a:p>
        </p:txBody>
      </p:sp>
    </p:spTree>
    <p:extLst>
      <p:ext uri="{BB962C8B-B14F-4D97-AF65-F5344CB8AC3E}">
        <p14:creationId xmlns:p14="http://schemas.microsoft.com/office/powerpoint/2010/main" val="3202276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0729" y="1"/>
            <a:ext cx="9013271" cy="6722614"/>
          </a:xfrm>
        </p:spPr>
        <p:txBody>
          <a:bodyPr>
            <a:normAutofit/>
          </a:bodyPr>
          <a:lstStyle/>
          <a:p>
            <a:pPr marL="0" indent="0">
              <a:buNone/>
            </a:pPr>
            <a:endParaRPr lang="en-US" dirty="0">
              <a:latin typeface="Times New Roman"/>
              <a:cs typeface="Times New Roman"/>
            </a:endParaRPr>
          </a:p>
          <a:p>
            <a:r>
              <a:rPr lang="en-US" b="1" dirty="0" err="1">
                <a:latin typeface="Times New Roman"/>
                <a:cs typeface="Times New Roman"/>
              </a:rPr>
              <a:t>Rodiklis</a:t>
            </a:r>
            <a:r>
              <a:rPr lang="en-US" b="1" dirty="0">
                <a:latin typeface="Times New Roman"/>
                <a:cs typeface="Times New Roman"/>
              </a:rPr>
              <a:t>:</a:t>
            </a:r>
          </a:p>
          <a:p>
            <a:r>
              <a:rPr lang="en-US" u="sng" dirty="0">
                <a:latin typeface="Times New Roman"/>
                <a:cs typeface="Times New Roman"/>
              </a:rPr>
              <a:t>3.1.3. </a:t>
            </a:r>
            <a:r>
              <a:rPr lang="en-US" u="sng" dirty="0" err="1">
                <a:latin typeface="Times New Roman"/>
                <a:cs typeface="Times New Roman"/>
              </a:rPr>
              <a:t>Aplinkų</a:t>
            </a:r>
            <a:r>
              <a:rPr lang="en-US" u="sng" dirty="0">
                <a:latin typeface="Times New Roman"/>
                <a:cs typeface="Times New Roman"/>
              </a:rPr>
              <a:t> </a:t>
            </a:r>
            <a:r>
              <a:rPr lang="en-US" u="sng" dirty="0" err="1">
                <a:latin typeface="Times New Roman"/>
                <a:cs typeface="Times New Roman"/>
              </a:rPr>
              <a:t>bendrak</a:t>
            </a:r>
            <a:r>
              <a:rPr lang="lt-LT" u="sng" dirty="0">
                <a:latin typeface="Times New Roman"/>
                <a:cs typeface="Times New Roman"/>
              </a:rPr>
              <a:t>ū</a:t>
            </a:r>
            <a:r>
              <a:rPr lang="en-US" u="sng" dirty="0" err="1">
                <a:latin typeface="Times New Roman"/>
                <a:cs typeface="Times New Roman"/>
              </a:rPr>
              <a:t>ra.</a:t>
            </a:r>
            <a:endParaRPr lang="en-US" u="sng" dirty="0">
              <a:latin typeface="Times New Roman"/>
              <a:cs typeface="Times New Roman"/>
            </a:endParaRPr>
          </a:p>
          <a:p>
            <a:r>
              <a:rPr lang="en-US" dirty="0" err="1">
                <a:latin typeface="Times New Roman"/>
                <a:cs typeface="Times New Roman"/>
              </a:rPr>
              <a:t>Raktiniai</a:t>
            </a:r>
            <a:r>
              <a:rPr lang="en-US" dirty="0">
                <a:latin typeface="Times New Roman"/>
                <a:cs typeface="Times New Roman"/>
              </a:rPr>
              <a:t> </a:t>
            </a:r>
            <a:r>
              <a:rPr lang="en-US" dirty="0" err="1">
                <a:latin typeface="Times New Roman"/>
                <a:cs typeface="Times New Roman"/>
              </a:rPr>
              <a:t>žodžiai</a:t>
            </a:r>
            <a:r>
              <a:rPr lang="en-US" dirty="0">
                <a:latin typeface="Times New Roman"/>
                <a:cs typeface="Times New Roman"/>
              </a:rPr>
              <a:t>.</a:t>
            </a:r>
          </a:p>
          <a:p>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įsitraukimas</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darbų</a:t>
            </a:r>
            <a:r>
              <a:rPr lang="en-US" dirty="0">
                <a:latin typeface="Times New Roman"/>
                <a:cs typeface="Times New Roman"/>
              </a:rPr>
              <a:t> </a:t>
            </a:r>
            <a:r>
              <a:rPr lang="en-US" dirty="0" err="1">
                <a:latin typeface="Times New Roman"/>
                <a:cs typeface="Times New Roman"/>
              </a:rPr>
              <a:t>demonstravimas</a:t>
            </a:r>
            <a:r>
              <a:rPr lang="en-US" dirty="0">
                <a:latin typeface="Times New Roman"/>
                <a:cs typeface="Times New Roman"/>
              </a:rPr>
              <a:t>.</a:t>
            </a:r>
          </a:p>
          <a:p>
            <a:endParaRPr lang="en-US" dirty="0">
              <a:latin typeface="Times New Roman"/>
              <a:cs typeface="Times New Roman"/>
            </a:endParaRPr>
          </a:p>
        </p:txBody>
      </p:sp>
    </p:spTree>
    <p:extLst>
      <p:ext uri="{BB962C8B-B14F-4D97-AF65-F5344CB8AC3E}">
        <p14:creationId xmlns:p14="http://schemas.microsoft.com/office/powerpoint/2010/main" val="3469824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834680"/>
          </a:xfrm>
        </p:spPr>
        <p:txBody>
          <a:bodyPr/>
          <a:lstStyle/>
          <a:p>
            <a:pPr algn="just"/>
            <a:r>
              <a:rPr lang="en-US" sz="2800" dirty="0">
                <a:latin typeface="Times New Roman"/>
                <a:cs typeface="Times New Roman"/>
              </a:rPr>
              <a:t>9.Mano </a:t>
            </a:r>
            <a:r>
              <a:rPr lang="en-US" sz="2800" dirty="0" err="1">
                <a:latin typeface="Times New Roman"/>
                <a:cs typeface="Times New Roman"/>
              </a:rPr>
              <a:t>vaiko</a:t>
            </a:r>
            <a:r>
              <a:rPr lang="en-US" sz="2800" dirty="0">
                <a:latin typeface="Times New Roman"/>
                <a:cs typeface="Times New Roman"/>
              </a:rPr>
              <a:t> </a:t>
            </a:r>
            <a:r>
              <a:rPr lang="en-US" sz="2800" dirty="0" err="1">
                <a:latin typeface="Times New Roman"/>
                <a:cs typeface="Times New Roman"/>
              </a:rPr>
              <a:t>darbai</a:t>
            </a:r>
            <a:r>
              <a:rPr lang="en-US" sz="2800" dirty="0">
                <a:latin typeface="Times New Roman"/>
                <a:cs typeface="Times New Roman"/>
              </a:rPr>
              <a:t> (</a:t>
            </a:r>
            <a:r>
              <a:rPr lang="en-US" sz="2800" dirty="0" err="1">
                <a:latin typeface="Times New Roman"/>
                <a:cs typeface="Times New Roman"/>
              </a:rPr>
              <a:t>rašiniai</a:t>
            </a:r>
            <a:r>
              <a:rPr lang="en-US" sz="2800" dirty="0">
                <a:latin typeface="Times New Roman"/>
                <a:cs typeface="Times New Roman"/>
              </a:rPr>
              <a:t>, </a:t>
            </a:r>
            <a:r>
              <a:rPr lang="en-US" sz="2800" dirty="0" err="1">
                <a:latin typeface="Times New Roman"/>
                <a:cs typeface="Times New Roman"/>
              </a:rPr>
              <a:t>projektai</a:t>
            </a:r>
            <a:r>
              <a:rPr lang="en-US" sz="2800" dirty="0">
                <a:latin typeface="Times New Roman"/>
                <a:cs typeface="Times New Roman"/>
              </a:rPr>
              <a:t>, </a:t>
            </a:r>
            <a:r>
              <a:rPr lang="en-US" sz="2800" dirty="0" err="1">
                <a:latin typeface="Times New Roman"/>
                <a:cs typeface="Times New Roman"/>
              </a:rPr>
              <a:t>kūrybiniai</a:t>
            </a:r>
            <a:r>
              <a:rPr lang="en-US" sz="2800" dirty="0">
                <a:latin typeface="Times New Roman"/>
                <a:cs typeface="Times New Roman"/>
              </a:rPr>
              <a:t> </a:t>
            </a:r>
            <a:r>
              <a:rPr lang="en-US" sz="2800" dirty="0" err="1">
                <a:latin typeface="Times New Roman"/>
                <a:cs typeface="Times New Roman"/>
              </a:rPr>
              <a:t>darbai</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pan) </a:t>
            </a:r>
            <a:r>
              <a:rPr lang="en-US" sz="2800" dirty="0" err="1">
                <a:latin typeface="Times New Roman"/>
                <a:cs typeface="Times New Roman"/>
              </a:rPr>
              <a:t>demonstruojami</a:t>
            </a:r>
            <a:r>
              <a:rPr lang="en-US" sz="2800" dirty="0">
                <a:latin typeface="Times New Roman"/>
                <a:cs typeface="Times New Roman"/>
              </a:rPr>
              <a:t>  </a:t>
            </a:r>
            <a:r>
              <a:rPr lang="en-US" sz="2800" dirty="0" err="1">
                <a:latin typeface="Times New Roman"/>
                <a:cs typeface="Times New Roman"/>
              </a:rPr>
              <a:t>klasei</a:t>
            </a:r>
            <a:r>
              <a:rPr lang="en-US" sz="2800" dirty="0">
                <a:latin typeface="Times New Roman"/>
                <a:cs typeface="Times New Roman"/>
              </a:rPr>
              <a:t> </a:t>
            </a:r>
            <a:r>
              <a:rPr lang="en-US" sz="2800" dirty="0" err="1">
                <a:latin typeface="Times New Roman"/>
                <a:cs typeface="Times New Roman"/>
              </a:rPr>
              <a:t>ir</a:t>
            </a:r>
            <a:r>
              <a:rPr lang="en-US" sz="2800" dirty="0">
                <a:latin typeface="Times New Roman"/>
                <a:cs typeface="Times New Roman"/>
              </a:rPr>
              <a:t> </a:t>
            </a:r>
            <a:r>
              <a:rPr lang="en-US" sz="2800" dirty="0" err="1">
                <a:latin typeface="Times New Roman"/>
                <a:cs typeface="Times New Roman"/>
              </a:rPr>
              <a:t>mokyklos</a:t>
            </a:r>
            <a:r>
              <a:rPr lang="en-US" sz="2800" dirty="0">
                <a:latin typeface="Times New Roman"/>
                <a:cs typeface="Times New Roman"/>
              </a:rPr>
              <a:t> </a:t>
            </a:r>
            <a:r>
              <a:rPr lang="en-US" sz="2800" dirty="0" err="1">
                <a:latin typeface="Times New Roman"/>
                <a:cs typeface="Times New Roman"/>
              </a:rPr>
              <a:t>bendruomenei</a:t>
            </a:r>
            <a:r>
              <a:rPr lang="en-US" sz="2800" dirty="0">
                <a:latin typeface="Times New Roman"/>
                <a:cs typeface="Times New Roman"/>
              </a:rPr>
              <a:t>, per </a:t>
            </a:r>
            <a:r>
              <a:rPr lang="en-US" sz="2800" dirty="0" err="1">
                <a:latin typeface="Times New Roman"/>
                <a:cs typeface="Times New Roman"/>
              </a:rPr>
              <a:t>pristatymą</a:t>
            </a:r>
            <a:r>
              <a:rPr lang="en-US" sz="2800" dirty="0">
                <a:latin typeface="Times New Roman"/>
                <a:cs typeface="Times New Roman"/>
              </a:rPr>
              <a:t> </a:t>
            </a:r>
            <a:r>
              <a:rPr lang="en-US" sz="2800" dirty="0" err="1">
                <a:latin typeface="Times New Roman"/>
                <a:cs typeface="Times New Roman"/>
              </a:rPr>
              <a:t>žodžiu</a:t>
            </a:r>
            <a:r>
              <a:rPr lang="en-US" sz="2800" dirty="0">
                <a:latin typeface="Times New Roman"/>
                <a:cs typeface="Times New Roman"/>
              </a:rPr>
              <a:t>, </a:t>
            </a:r>
            <a:r>
              <a:rPr lang="en-US" sz="2800" dirty="0" err="1">
                <a:latin typeface="Times New Roman"/>
                <a:cs typeface="Times New Roman"/>
              </a:rPr>
              <a:t>eksponavimą</a:t>
            </a:r>
            <a:r>
              <a:rPr lang="en-US" sz="2800" dirty="0">
                <a:latin typeface="Times New Roman"/>
                <a:cs typeface="Times New Roman"/>
              </a:rPr>
              <a:t> </a:t>
            </a:r>
            <a:r>
              <a:rPr lang="en-US" sz="2800" dirty="0" err="1">
                <a:latin typeface="Times New Roman"/>
                <a:cs typeface="Times New Roman"/>
              </a:rPr>
              <a:t>progimnazijos</a:t>
            </a:r>
            <a:r>
              <a:rPr lang="en-US" sz="2800" dirty="0">
                <a:latin typeface="Times New Roman"/>
                <a:cs typeface="Times New Roman"/>
              </a:rPr>
              <a:t> </a:t>
            </a:r>
            <a:r>
              <a:rPr lang="en-US" sz="2800" dirty="0" err="1">
                <a:latin typeface="Times New Roman"/>
                <a:cs typeface="Times New Roman"/>
              </a:rPr>
              <a:t>erdvėse</a:t>
            </a:r>
            <a:r>
              <a:rPr lang="en-US" sz="2800" dirty="0">
                <a:latin typeface="Times New Roman"/>
                <a:cs typeface="Times New Roman"/>
              </a:rPr>
              <a:t> (</a:t>
            </a:r>
            <a:r>
              <a:rPr lang="en-US" sz="2800" dirty="0" err="1">
                <a:latin typeface="Times New Roman"/>
                <a:cs typeface="Times New Roman"/>
              </a:rPr>
              <a:t>stendus</a:t>
            </a:r>
            <a:r>
              <a:rPr lang="en-US" sz="2800" dirty="0">
                <a:latin typeface="Times New Roman"/>
                <a:cs typeface="Times New Roman"/>
              </a:rPr>
              <a:t>, </a:t>
            </a:r>
            <a:r>
              <a:rPr lang="en-US" sz="2800" dirty="0" err="1">
                <a:latin typeface="Times New Roman"/>
                <a:cs typeface="Times New Roman"/>
              </a:rPr>
              <a:t>parodas</a:t>
            </a:r>
            <a:r>
              <a:rPr lang="en-US" sz="2800" dirty="0">
                <a:latin typeface="Times New Roman"/>
                <a:cs typeface="Times New Roman"/>
              </a:rPr>
              <a:t>) </a:t>
            </a:r>
            <a:r>
              <a:rPr lang="en-US" sz="2800" dirty="0" err="1">
                <a:latin typeface="Times New Roman"/>
                <a:cs typeface="Times New Roman"/>
              </a:rPr>
              <a:t>arba</a:t>
            </a:r>
            <a:r>
              <a:rPr lang="en-US" sz="2800" dirty="0">
                <a:latin typeface="Times New Roman"/>
                <a:cs typeface="Times New Roman"/>
              </a:rPr>
              <a:t> </a:t>
            </a:r>
            <a:r>
              <a:rPr lang="en-US" sz="2800" dirty="0" err="1">
                <a:latin typeface="Times New Roman"/>
                <a:cs typeface="Times New Roman"/>
              </a:rPr>
              <a:t>demostruojamos</a:t>
            </a:r>
            <a:r>
              <a:rPr lang="en-US" sz="2800" dirty="0">
                <a:latin typeface="Times New Roman"/>
                <a:cs typeface="Times New Roman"/>
              </a:rPr>
              <a:t> </a:t>
            </a:r>
            <a:r>
              <a:rPr lang="en-US" sz="2800" dirty="0" err="1">
                <a:latin typeface="Times New Roman"/>
                <a:cs typeface="Times New Roman"/>
              </a:rPr>
              <a:t>renginiuose</a:t>
            </a:r>
            <a:r>
              <a:rPr lang="en-US" sz="2800" dirty="0">
                <a:latin typeface="Times New Roman"/>
                <a:cs typeface="Times New Roman"/>
              </a:rPr>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4492383"/>
              </p:ext>
            </p:extLst>
          </p:nvPr>
        </p:nvGraphicFramePr>
        <p:xfrm>
          <a:off x="0" y="1835150"/>
          <a:ext cx="9144000" cy="312201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4551419"/>
            <a:ext cx="9144001" cy="2585323"/>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b="1" dirty="0">
                <a:latin typeface="Times New Roman"/>
                <a:cs typeface="Times New Roman"/>
              </a:rPr>
              <a:t>42%</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dirty="0" err="1">
                <a:latin typeface="Times New Roman"/>
                <a:cs typeface="Times New Roman"/>
              </a:rPr>
              <a:t>tiek</a:t>
            </a:r>
            <a:r>
              <a:rPr lang="en-US" sz="2400" dirty="0">
                <a:latin typeface="Times New Roman"/>
                <a:cs typeface="Times New Roman"/>
              </a:rPr>
              <a:t> pat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lt-LT" sz="2400" dirty="0">
                <a:latin typeface="Times New Roman"/>
                <a:cs typeface="Times New Roman"/>
              </a:rPr>
              <a:t>kad vaikų darbai (rašiniai, projektai, kūrybiniai darbai ir pan.) demonstruojami klasei ir mokyklos bendruomenei, per pristatymą  žodžiu, eksponavimą progimnazijos erdvėse (stendus, parodas) arba demonstruojami renginiuose.Ko gero nesutinka su pateiktu teiginiu -</a:t>
            </a:r>
            <a:r>
              <a:rPr lang="lt-LT" sz="2400" b="1" dirty="0">
                <a:latin typeface="Times New Roman"/>
                <a:cs typeface="Times New Roman"/>
              </a:rPr>
              <a:t>12%</a:t>
            </a:r>
            <a:r>
              <a:rPr lang="lt-LT" sz="2400" dirty="0">
                <a:latin typeface="Times New Roman"/>
                <a:cs typeface="Times New Roman"/>
              </a:rPr>
              <a:t>. Ir visiškai nesutinka </a:t>
            </a:r>
            <a:r>
              <a:rPr lang="lt-LT" sz="2400" b="1" dirty="0">
                <a:latin typeface="Times New Roman"/>
                <a:cs typeface="Times New Roman"/>
              </a:rPr>
              <a:t>4% </a:t>
            </a:r>
            <a:r>
              <a:rPr lang="lt-LT" sz="2400" dirty="0">
                <a:latin typeface="Times New Roman"/>
                <a:cs typeface="Times New Roman"/>
              </a:rPr>
              <a:t>apklausos dalyvių.		</a:t>
            </a:r>
            <a:endParaRPr lang="ru-RU" sz="2400" dirty="0">
              <a:latin typeface="Times New Roman"/>
              <a:cs typeface="Times New Roman"/>
            </a:endParaRPr>
          </a:p>
          <a:p>
            <a:endParaRPr lang="en-US" dirty="0">
              <a:latin typeface="Times New Roman"/>
              <a:cs typeface="Times New Roman"/>
            </a:endParaRPr>
          </a:p>
        </p:txBody>
      </p:sp>
    </p:spTree>
    <p:extLst>
      <p:ext uri="{BB962C8B-B14F-4D97-AF65-F5344CB8AC3E}">
        <p14:creationId xmlns:p14="http://schemas.microsoft.com/office/powerpoint/2010/main" val="36415622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987835"/>
            <a:ext cx="9144000" cy="5870166"/>
          </a:xfrm>
        </p:spPr>
        <p:txBody>
          <a:bodyPr>
            <a:normAutofit fontScale="92500"/>
          </a:bodyPr>
          <a:lstStyle/>
          <a:p>
            <a:pPr algn="just"/>
            <a:r>
              <a:rPr lang="lt-LT" dirty="0">
                <a:latin typeface="Times New Roman"/>
                <a:cs typeface="Times New Roman"/>
              </a:rPr>
              <a:t>Dauguma apklaustųjų </a:t>
            </a:r>
            <a:r>
              <a:rPr lang="lt-LT" b="1" dirty="0">
                <a:latin typeface="Times New Roman"/>
                <a:cs typeface="Times New Roman"/>
              </a:rPr>
              <a:t>68%</a:t>
            </a:r>
            <a:r>
              <a:rPr lang="lt-LT" dirty="0">
                <a:latin typeface="Times New Roman"/>
                <a:cs typeface="Times New Roman"/>
              </a:rPr>
              <a:t> visiškai sutinka su teiginiu, kad vaikui prieinami įvairūs mokymuisi skirti ištekliai (knygos, priemonės, žaislai). </a:t>
            </a:r>
          </a:p>
          <a:p>
            <a:pPr algn="just"/>
            <a:r>
              <a:rPr lang="lt-LT" dirty="0">
                <a:latin typeface="Times New Roman"/>
                <a:cs typeface="Times New Roman"/>
              </a:rPr>
              <a:t>Dauguma respondentų </a:t>
            </a:r>
            <a:r>
              <a:rPr lang="lt-LT" b="1" dirty="0">
                <a:latin typeface="Times New Roman"/>
                <a:cs typeface="Times New Roman"/>
              </a:rPr>
              <a:t>54%</a:t>
            </a:r>
            <a:r>
              <a:rPr lang="lt-LT" dirty="0">
                <a:latin typeface="Times New Roman"/>
                <a:cs typeface="Times New Roman"/>
              </a:rPr>
              <a:t> visiškai sutinka su pateiktu teiginiu, kad vaiko klasėje yra informacijos šaltinių, kurie skatina tyrinėti, ieškoti, gilinti žinias (pvz stendai, knygos, skaitmeninės priemonės).</a:t>
            </a:r>
          </a:p>
          <a:p>
            <a:pPr algn="just"/>
            <a:r>
              <a:rPr lang="lt-LT" dirty="0">
                <a:latin typeface="Times New Roman"/>
                <a:cs typeface="Times New Roman"/>
              </a:rPr>
              <a:t>Dauguma respondentų </a:t>
            </a:r>
            <a:r>
              <a:rPr lang="lt-LT" b="1" dirty="0">
                <a:latin typeface="Times New Roman"/>
                <a:cs typeface="Times New Roman"/>
              </a:rPr>
              <a:t>48%</a:t>
            </a:r>
            <a:r>
              <a:rPr lang="lt-LT" dirty="0">
                <a:latin typeface="Times New Roman"/>
                <a:cs typeface="Times New Roman"/>
              </a:rPr>
              <a:t> visiškai sutinka su pateiktu teiginiu, kad</a:t>
            </a:r>
            <a:r>
              <a:rPr lang="en-US" dirty="0">
                <a:latin typeface="Times New Roman"/>
                <a:cs typeface="Times New Roman"/>
              </a:rPr>
              <a:t> </a:t>
            </a:r>
            <a:r>
              <a:rPr lang="lt-LT" dirty="0">
                <a:latin typeface="Times New Roman"/>
                <a:cs typeface="Times New Roman"/>
              </a:rPr>
              <a:t>vaikas  savarankiškai naudojasi fizinėje aplinkoje esančiais ištekliais.</a:t>
            </a:r>
          </a:p>
          <a:p>
            <a:pPr algn="just"/>
            <a:r>
              <a:rPr lang="lt-LT" dirty="0">
                <a:latin typeface="Times New Roman"/>
                <a:cs typeface="Times New Roman"/>
              </a:rPr>
              <a:t>Dauguma respondentų </a:t>
            </a:r>
            <a:r>
              <a:rPr lang="lt-LT" b="1" dirty="0">
                <a:latin typeface="Times New Roman"/>
                <a:cs typeface="Times New Roman"/>
              </a:rPr>
              <a:t>53%</a:t>
            </a:r>
            <a:r>
              <a:rPr lang="lt-LT" dirty="0">
                <a:latin typeface="Times New Roman"/>
                <a:cs typeface="Times New Roman"/>
              </a:rPr>
              <a:t> visiškai sutinka su teiginiu, kad vaikai turi galimybę laisvai rinktis veiklas ugdymo įstaigos aplinkoje.</a:t>
            </a:r>
          </a:p>
          <a:p>
            <a:pPr algn="just"/>
            <a:r>
              <a:rPr lang="lt-LT" dirty="0">
                <a:latin typeface="Times New Roman"/>
                <a:cs typeface="Times New Roman"/>
              </a:rPr>
              <a:t>Dauguma apklausos dalyvių </a:t>
            </a:r>
            <a:r>
              <a:rPr lang="lt-LT" b="1" dirty="0">
                <a:latin typeface="Times New Roman"/>
                <a:cs typeface="Times New Roman"/>
              </a:rPr>
              <a:t>48% </a:t>
            </a:r>
            <a:r>
              <a:rPr lang="lt-LT" dirty="0">
                <a:latin typeface="Times New Roman"/>
                <a:cs typeface="Times New Roman"/>
              </a:rPr>
              <a:t>ko gero sutinka su teiginiu, kad fizinė aplinka pritaikyta įvairiems vaiko poreikiams ir gebėjimams.</a:t>
            </a:r>
            <a:r>
              <a:rPr lang="ru-RU" dirty="0">
                <a:latin typeface="Times New Roman"/>
                <a:cs typeface="Times New Roman"/>
              </a:rPr>
              <a:t> </a:t>
            </a:r>
            <a:endParaRPr lang="en-US" dirty="0">
              <a:latin typeface="Times New Roman"/>
              <a:cs typeface="Times New Roman"/>
            </a:endParaRPr>
          </a:p>
          <a:p>
            <a:pPr algn="just"/>
            <a:r>
              <a:rPr lang="lt-LT" sz="2600" dirty="0">
                <a:latin typeface="Times New Roman"/>
                <a:cs typeface="Times New Roman"/>
              </a:rPr>
              <a:t>Didžioji dalis respondentų </a:t>
            </a:r>
            <a:r>
              <a:rPr lang="lt-LT" sz="2600" b="1" dirty="0">
                <a:latin typeface="Times New Roman"/>
                <a:cs typeface="Times New Roman"/>
              </a:rPr>
              <a:t>52%</a:t>
            </a:r>
            <a:r>
              <a:rPr lang="lt-LT" sz="2600" dirty="0">
                <a:latin typeface="Times New Roman"/>
                <a:cs typeface="Times New Roman"/>
              </a:rPr>
              <a:t> visiškai sutinka su teiginiu, kad vaikas patogiai jaučiasi tiek viduje, tiek lauke esančiuose erdvėse</a:t>
            </a:r>
            <a:r>
              <a:rPr lang="lt-LT" dirty="0"/>
              <a:t>. </a:t>
            </a:r>
            <a:endParaRPr lang="ru-RU" dirty="0"/>
          </a:p>
          <a:p>
            <a:pPr algn="just"/>
            <a:endParaRPr lang="en-US" dirty="0">
              <a:latin typeface="Times New Roman"/>
              <a:cs typeface="Times New Roman"/>
            </a:endParaRPr>
          </a:p>
          <a:p>
            <a:pPr marL="0" indent="0" algn="just">
              <a:buNone/>
            </a:pPr>
            <a:r>
              <a:rPr lang="lt-LT" dirty="0">
                <a:latin typeface="Times New Roman"/>
                <a:cs typeface="Times New Roman"/>
              </a:rPr>
              <a:t>     	</a:t>
            </a:r>
            <a:r>
              <a:rPr lang="ru-RU" dirty="0">
                <a:latin typeface="Times New Roman"/>
                <a:cs typeface="Times New Roman"/>
              </a:rPr>
              <a:t> </a:t>
            </a:r>
            <a:r>
              <a:rPr lang="lt-LT" dirty="0">
                <a:latin typeface="Times New Roman"/>
                <a:cs typeface="Times New Roman"/>
              </a:rPr>
              <a:t>	</a:t>
            </a:r>
            <a:endParaRPr lang="en-US" dirty="0">
              <a:latin typeface="Times New Roman"/>
              <a:cs typeface="Times New Roman"/>
            </a:endParaRPr>
          </a:p>
        </p:txBody>
      </p:sp>
      <p:sp>
        <p:nvSpPr>
          <p:cNvPr id="3" name="Title 2"/>
          <p:cNvSpPr>
            <a:spLocks noGrp="1"/>
          </p:cNvSpPr>
          <p:nvPr>
            <p:ph type="title"/>
          </p:nvPr>
        </p:nvSpPr>
        <p:spPr>
          <a:xfrm>
            <a:off x="688490" y="125440"/>
            <a:ext cx="7756263" cy="1003514"/>
          </a:xfrm>
        </p:spPr>
        <p:txBody>
          <a:bodyPr/>
          <a:lstStyle/>
          <a:p>
            <a:r>
              <a:rPr lang="en-US" sz="3600" dirty="0" err="1">
                <a:latin typeface="Times New Roman"/>
                <a:cs typeface="Times New Roman"/>
              </a:rPr>
              <a:t>Bendros</a:t>
            </a:r>
            <a:r>
              <a:rPr lang="en-US" sz="3600" dirty="0">
                <a:latin typeface="Times New Roman"/>
                <a:cs typeface="Times New Roman"/>
              </a:rPr>
              <a:t> </a:t>
            </a:r>
            <a:r>
              <a:rPr lang="en-US" sz="3600" dirty="0" err="1">
                <a:latin typeface="Times New Roman"/>
                <a:cs typeface="Times New Roman"/>
              </a:rPr>
              <a:t>išvados</a:t>
            </a:r>
            <a:endParaRPr lang="en-US" sz="3600" dirty="0">
              <a:latin typeface="Times New Roman"/>
              <a:cs typeface="Times New Roman"/>
            </a:endParaRPr>
          </a:p>
        </p:txBody>
      </p:sp>
    </p:spTree>
    <p:extLst>
      <p:ext uri="{BB962C8B-B14F-4D97-AF65-F5344CB8AC3E}">
        <p14:creationId xmlns:p14="http://schemas.microsoft.com/office/powerpoint/2010/main" val="27228904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002694"/>
            <a:ext cx="9144000" cy="5855305"/>
          </a:xfrm>
        </p:spPr>
        <p:txBody>
          <a:bodyPr/>
          <a:lstStyle/>
          <a:p>
            <a:pPr algn="just"/>
            <a:r>
              <a:rPr lang="lt-LT" dirty="0">
                <a:latin typeface="Times New Roman"/>
                <a:cs typeface="Times New Roman"/>
              </a:rPr>
              <a:t>Dauguma apklaustųjų </a:t>
            </a:r>
            <a:r>
              <a:rPr lang="lt-LT" b="1" dirty="0">
                <a:latin typeface="Times New Roman"/>
                <a:cs typeface="Times New Roman"/>
              </a:rPr>
              <a:t>39%</a:t>
            </a:r>
            <a:r>
              <a:rPr lang="lt-LT" dirty="0">
                <a:latin typeface="Times New Roman"/>
                <a:cs typeface="Times New Roman"/>
              </a:rPr>
              <a:t> visiškai sutinka su teiginiu, kad vaikas yra įtrauktas į mokymosi aplinkų kūrimą ir atnaujinimo procesą (siūlant idėjas, informacinių plakatų pasirinkimas, priemonių pasirinkimas ir pan.) </a:t>
            </a:r>
          </a:p>
          <a:p>
            <a:pPr algn="just"/>
            <a:r>
              <a:rPr lang="lt-LT" dirty="0">
                <a:latin typeface="Times New Roman"/>
                <a:cs typeface="Times New Roman"/>
              </a:rPr>
              <a:t>Dauguma respondentų </a:t>
            </a:r>
            <a:r>
              <a:rPr lang="lt-LT" b="1" dirty="0">
                <a:latin typeface="Times New Roman"/>
                <a:cs typeface="Times New Roman"/>
              </a:rPr>
              <a:t>50% </a:t>
            </a:r>
            <a:r>
              <a:rPr lang="lt-LT" dirty="0">
                <a:latin typeface="Times New Roman"/>
                <a:cs typeface="Times New Roman"/>
              </a:rPr>
              <a:t>visiškai sutinka su teiginiu, kad vaikai skatinami aktyviai dalyvauti pamokoje atliekant kūrybiškas ir interaktyvias užduotis.	</a:t>
            </a:r>
            <a:endParaRPr lang="ru-RU" dirty="0">
              <a:latin typeface="Times New Roman"/>
              <a:cs typeface="Times New Roman"/>
            </a:endParaRPr>
          </a:p>
          <a:p>
            <a:pPr algn="just"/>
            <a:r>
              <a:rPr lang="lt-LT" dirty="0"/>
              <a:t> </a:t>
            </a:r>
            <a:r>
              <a:rPr lang="lt-LT" dirty="0">
                <a:latin typeface="Times New Roman"/>
                <a:cs typeface="Times New Roman"/>
              </a:rPr>
              <a:t>Dauguma apklausos dalyvių </a:t>
            </a:r>
            <a:r>
              <a:rPr lang="lt-LT" b="1" dirty="0">
                <a:latin typeface="Times New Roman"/>
                <a:cs typeface="Times New Roman"/>
              </a:rPr>
              <a:t>42%</a:t>
            </a:r>
            <a:r>
              <a:rPr lang="lt-LT" dirty="0">
                <a:latin typeface="Times New Roman"/>
                <a:cs typeface="Times New Roman"/>
              </a:rPr>
              <a:t> visiškai sutinka ir ko gero sutinka su teiginiu, kad vaikų darbai (rašiniai, projektai, kūrybiniai darbai ir pan.) demonstruojami klasei ir mokyklos bendruomenei, per pristatymą žodžiu, eksponavimą progimnazijos erdvėse (stendus, parodas) arba demonstruojamos renginiuose.	</a:t>
            </a:r>
            <a:r>
              <a:rPr lang="ru-RU" dirty="0">
                <a:latin typeface="Times New Roman"/>
                <a:cs typeface="Times New Roman"/>
              </a:rPr>
              <a:t> </a:t>
            </a:r>
          </a:p>
          <a:p>
            <a:pPr algn="just"/>
            <a:endParaRPr lang="ru-RU" dirty="0">
              <a:latin typeface="Times New Roman"/>
              <a:cs typeface="Times New Roman"/>
            </a:endParaRPr>
          </a:p>
          <a:p>
            <a:endParaRPr lang="en-US" dirty="0">
              <a:latin typeface="Times New Roman"/>
              <a:cs typeface="Times New Roman"/>
            </a:endParaRPr>
          </a:p>
        </p:txBody>
      </p:sp>
      <p:sp>
        <p:nvSpPr>
          <p:cNvPr id="3" name="Title 2"/>
          <p:cNvSpPr>
            <a:spLocks noGrp="1"/>
          </p:cNvSpPr>
          <p:nvPr>
            <p:ph type="title"/>
          </p:nvPr>
        </p:nvSpPr>
        <p:spPr>
          <a:xfrm>
            <a:off x="688490" y="167116"/>
            <a:ext cx="7756263" cy="835578"/>
          </a:xfrm>
        </p:spPr>
        <p:txBody>
          <a:bodyPr/>
          <a:lstStyle/>
          <a:p>
            <a:r>
              <a:rPr lang="en-US" sz="3600" dirty="0" err="1">
                <a:latin typeface="Times New Roman"/>
                <a:cs typeface="Times New Roman"/>
              </a:rPr>
              <a:t>Bendros</a:t>
            </a:r>
            <a:r>
              <a:rPr lang="en-US" sz="3600" dirty="0">
                <a:latin typeface="Times New Roman"/>
                <a:cs typeface="Times New Roman"/>
              </a:rPr>
              <a:t> </a:t>
            </a:r>
            <a:r>
              <a:rPr lang="en-US" sz="3600" dirty="0" err="1">
                <a:latin typeface="Times New Roman"/>
                <a:cs typeface="Times New Roman"/>
              </a:rPr>
              <a:t>išvados</a:t>
            </a:r>
            <a:endParaRPr lang="en-US" sz="3600" dirty="0">
              <a:latin typeface="Times New Roman"/>
              <a:cs typeface="Times New Roman"/>
            </a:endParaRPr>
          </a:p>
        </p:txBody>
      </p:sp>
    </p:spTree>
    <p:extLst>
      <p:ext uri="{BB962C8B-B14F-4D97-AF65-F5344CB8AC3E}">
        <p14:creationId xmlns:p14="http://schemas.microsoft.com/office/powerpoint/2010/main" val="33497473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102962"/>
            <a:ext cx="9144000" cy="5755037"/>
          </a:xfrm>
        </p:spPr>
        <p:txBody>
          <a:bodyPr>
            <a:normAutofit/>
          </a:bodyPr>
          <a:lstStyle/>
          <a:p>
            <a:pPr algn="just"/>
            <a:r>
              <a:rPr lang="lt-LT" dirty="0">
                <a:latin typeface="Times New Roman"/>
                <a:cs typeface="Times New Roman"/>
              </a:rPr>
              <a:t>Rekomenduojama, suteikti mokinių prieinamumą prie įvairių mokymuisi skirtų išteklių (knygų, priemonių, žaislų). </a:t>
            </a:r>
          </a:p>
          <a:p>
            <a:pPr algn="just"/>
            <a:r>
              <a:rPr lang="lt-LT" dirty="0">
                <a:latin typeface="Times New Roman"/>
                <a:cs typeface="Times New Roman"/>
              </a:rPr>
              <a:t>Rekomenduojama, aprūpinti klases informacijos šaltiniais, kurie skatina tyrinėti, ieškoti, gilinti žiniais (pvz stendais, knygomis, skaitmeninėmis priemonėmis).</a:t>
            </a:r>
          </a:p>
          <a:p>
            <a:pPr algn="just"/>
            <a:r>
              <a:rPr lang="lt-LT" dirty="0">
                <a:latin typeface="Times New Roman"/>
                <a:cs typeface="Times New Roman"/>
              </a:rPr>
              <a:t>Rekomenduojama, skatinti mokinius savarankiškai naudoti fizinėje aplinkoje esančiais ištekliais.</a:t>
            </a:r>
          </a:p>
          <a:p>
            <a:pPr algn="just"/>
            <a:r>
              <a:rPr lang="lt-LT" dirty="0">
                <a:latin typeface="Times New Roman"/>
                <a:cs typeface="Times New Roman"/>
              </a:rPr>
              <a:t>Rekomenduojama, suteikti mokiniams galimybę laisvai rinktis veiklas ugdymo įstaigos aplinkoje.</a:t>
            </a:r>
          </a:p>
          <a:p>
            <a:pPr algn="just"/>
            <a:r>
              <a:rPr lang="lt-LT" dirty="0">
                <a:latin typeface="Times New Roman"/>
                <a:cs typeface="Times New Roman"/>
              </a:rPr>
              <a:t>Rekomenduojama, pritaikyti fizinę aplinką įvairiems mokinių poreikiams ir gebėjimams.	</a:t>
            </a:r>
            <a:r>
              <a:rPr lang="ru-RU" dirty="0">
                <a:latin typeface="Times New Roman"/>
                <a:cs typeface="Times New Roman"/>
              </a:rPr>
              <a:t> </a:t>
            </a:r>
            <a:endParaRPr lang="lt-LT" dirty="0">
              <a:latin typeface="Times New Roman"/>
              <a:cs typeface="Times New Roman"/>
            </a:endParaRPr>
          </a:p>
          <a:p>
            <a:pPr algn="just"/>
            <a:r>
              <a:rPr lang="lt-LT" dirty="0">
                <a:latin typeface="Times New Roman"/>
                <a:cs typeface="Times New Roman"/>
              </a:rPr>
              <a:t>Rekomenduojama, aprūpinti, kad mokiniai patogiai jaustųsi tiek viduje, tiek lauke esančiose erdvėse. </a:t>
            </a:r>
            <a:endParaRPr lang="ru-RU" dirty="0">
              <a:latin typeface="Times New Roman"/>
              <a:cs typeface="Times New Roman"/>
            </a:endParaRPr>
          </a:p>
          <a:p>
            <a:pPr algn="just"/>
            <a:r>
              <a:rPr lang="lt-LT" dirty="0">
                <a:latin typeface="Times New Roman"/>
                <a:cs typeface="Times New Roman"/>
              </a:rPr>
              <a:t>	</a:t>
            </a:r>
            <a:r>
              <a:rPr lang="ru-RU" dirty="0">
                <a:latin typeface="Times New Roman"/>
                <a:cs typeface="Times New Roman"/>
              </a:rPr>
              <a:t> </a:t>
            </a:r>
            <a:endParaRPr lang="en-US" dirty="0">
              <a:latin typeface="Times New Roman"/>
              <a:cs typeface="Times New Roman"/>
            </a:endParaRPr>
          </a:p>
        </p:txBody>
      </p:sp>
      <p:sp>
        <p:nvSpPr>
          <p:cNvPr id="3" name="Title 2"/>
          <p:cNvSpPr>
            <a:spLocks noGrp="1"/>
          </p:cNvSpPr>
          <p:nvPr>
            <p:ph type="title"/>
          </p:nvPr>
        </p:nvSpPr>
        <p:spPr>
          <a:xfrm>
            <a:off x="688490" y="167115"/>
            <a:ext cx="7756263" cy="935847"/>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20840573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364152"/>
            <a:ext cx="9144000" cy="5493847"/>
          </a:xfrm>
        </p:spPr>
        <p:txBody>
          <a:bodyPr/>
          <a:lstStyle/>
          <a:p>
            <a:pPr algn="just"/>
            <a:r>
              <a:rPr lang="lt-LT" dirty="0">
                <a:latin typeface="Times New Roman"/>
                <a:cs typeface="Times New Roman"/>
              </a:rPr>
              <a:t>Rekomenduojama pagal galimybę įtraukti į mokymosi aplinkų kūrimą ir atnaujinimo procesą (siūlant idėjas, informacinių plakatų pasirinkimas, priemonių pasirinkimas ir pan.) </a:t>
            </a:r>
          </a:p>
          <a:p>
            <a:pPr algn="just"/>
            <a:r>
              <a:rPr lang="lt-LT" dirty="0">
                <a:latin typeface="Times New Roman"/>
                <a:cs typeface="Times New Roman"/>
              </a:rPr>
              <a:t>Rekomenduoja, skatinti mokinius aktyviai dalyvauti pamokoje atliekant kūrybiškas ir interaktyvias užduotis.</a:t>
            </a:r>
            <a:r>
              <a:rPr lang="lt-LT" dirty="0"/>
              <a:t>	</a:t>
            </a:r>
            <a:endParaRPr lang="ru-RU" dirty="0"/>
          </a:p>
          <a:p>
            <a:pPr algn="just"/>
            <a:r>
              <a:rPr lang="lt-LT" dirty="0">
                <a:latin typeface="Times New Roman"/>
                <a:cs typeface="Times New Roman"/>
              </a:rPr>
              <a:t>Rekomenduojama, kad mokinių darbai (rašiniai, projektai, kūrybiniai darbai ir pan.) būtų demonstruojami klasei ir mokyklos bendruomenei per pristatymą  žodžiu, eksponavimą progimnzijos erdvėse (stendus, parodas) arba demonstruojamos renginiuose.	</a:t>
            </a:r>
            <a:r>
              <a:rPr lang="ru-RU" dirty="0">
                <a:latin typeface="Times New Roman"/>
                <a:cs typeface="Times New Roman"/>
              </a:rPr>
              <a:t> </a:t>
            </a:r>
          </a:p>
          <a:p>
            <a:endParaRPr lang="en-US" dirty="0"/>
          </a:p>
        </p:txBody>
      </p:sp>
      <p:sp>
        <p:nvSpPr>
          <p:cNvPr id="3" name="Title 2"/>
          <p:cNvSpPr>
            <a:spLocks noGrp="1"/>
          </p:cNvSpPr>
          <p:nvPr>
            <p:ph type="title"/>
          </p:nvPr>
        </p:nvSpPr>
        <p:spPr>
          <a:xfrm>
            <a:off x="688490" y="570156"/>
            <a:ext cx="7756263" cy="793996"/>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3877804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86788"/>
            <a:ext cx="9143999" cy="5571211"/>
          </a:xfrm>
        </p:spPr>
        <p:txBody>
          <a:bodyPr/>
          <a:lstStyle/>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56%</a:t>
            </a:r>
            <a:r>
              <a:rPr lang="en-US" dirty="0">
                <a:latin typeface="Times New Roman"/>
                <a:cs typeface="Times New Roman"/>
              </a:rPr>
              <a:t> </a:t>
            </a:r>
            <a:r>
              <a:rPr lang="en-US" dirty="0" err="1">
                <a:latin typeface="Times New Roman"/>
                <a:cs typeface="Times New Roman"/>
              </a:rPr>
              <a:t>savo</a:t>
            </a:r>
            <a:r>
              <a:rPr lang="en-US" dirty="0">
                <a:latin typeface="Times New Roman"/>
                <a:cs typeface="Times New Roman"/>
              </a:rPr>
              <a:t> </a:t>
            </a:r>
            <a:r>
              <a:rPr lang="en-US" dirty="0" err="1">
                <a:latin typeface="Times New Roman"/>
                <a:cs typeface="Times New Roman"/>
              </a:rPr>
              <a:t>atsakymuose</a:t>
            </a:r>
            <a:r>
              <a:rPr lang="en-US" dirty="0">
                <a:latin typeface="Times New Roman"/>
                <a:cs typeface="Times New Roman"/>
              </a:rPr>
              <a:t> </a:t>
            </a:r>
            <a:r>
              <a:rPr lang="en-US" dirty="0" err="1">
                <a:latin typeface="Times New Roman"/>
                <a:cs typeface="Times New Roman"/>
              </a:rPr>
              <a:t>nurodo</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jiems</a:t>
            </a:r>
            <a:r>
              <a:rPr lang="en-US" dirty="0">
                <a:latin typeface="Times New Roman"/>
                <a:cs typeface="Times New Roman"/>
              </a:rPr>
              <a:t> </a:t>
            </a:r>
            <a:r>
              <a:rPr lang="en-US" dirty="0" err="1">
                <a:latin typeface="Times New Roman"/>
                <a:cs typeface="Times New Roman"/>
              </a:rPr>
              <a:t>lengva</a:t>
            </a:r>
            <a:r>
              <a:rPr lang="en-US" dirty="0">
                <a:latin typeface="Times New Roman"/>
                <a:cs typeface="Times New Roman"/>
              </a:rPr>
              <a:t> </a:t>
            </a:r>
            <a:r>
              <a:rPr lang="en-US" dirty="0" err="1">
                <a:latin typeface="Times New Roman"/>
                <a:cs typeface="Times New Roman"/>
              </a:rPr>
              <a:t>gauti</a:t>
            </a:r>
            <a:r>
              <a:rPr lang="en-US" dirty="0">
                <a:latin typeface="Times New Roman"/>
                <a:cs typeface="Times New Roman"/>
              </a:rPr>
              <a:t> </a:t>
            </a:r>
            <a:r>
              <a:rPr lang="en-US" dirty="0" err="1">
                <a:latin typeface="Times New Roman"/>
                <a:cs typeface="Times New Roman"/>
              </a:rPr>
              <a:t>priemon</a:t>
            </a:r>
            <a:r>
              <a:rPr lang="lt-LT" dirty="0">
                <a:latin typeface="Times New Roman"/>
                <a:cs typeface="Times New Roman"/>
              </a:rPr>
              <a:t>e</a:t>
            </a:r>
            <a:r>
              <a:rPr lang="en-US" dirty="0">
                <a:latin typeface="Times New Roman"/>
                <a:cs typeface="Times New Roman"/>
              </a:rPr>
              <a:t>s, </a:t>
            </a:r>
            <a:r>
              <a:rPr lang="en-US" dirty="0" err="1">
                <a:latin typeface="Times New Roman"/>
                <a:cs typeface="Times New Roman"/>
              </a:rPr>
              <a:t>kurių</a:t>
            </a:r>
            <a:r>
              <a:rPr lang="en-US" dirty="0">
                <a:latin typeface="Times New Roman"/>
                <a:cs typeface="Times New Roman"/>
              </a:rPr>
              <a:t> </a:t>
            </a:r>
            <a:r>
              <a:rPr lang="en-US" dirty="0" err="1">
                <a:latin typeface="Times New Roman"/>
                <a:cs typeface="Times New Roman"/>
              </a:rPr>
              <a:t>reikia</a:t>
            </a:r>
            <a:r>
              <a:rPr lang="en-US" dirty="0">
                <a:latin typeface="Times New Roman"/>
                <a:cs typeface="Times New Roman"/>
              </a:rPr>
              <a:t> </a:t>
            </a:r>
            <a:r>
              <a:rPr lang="en-US" dirty="0" err="1">
                <a:latin typeface="Times New Roman"/>
                <a:cs typeface="Times New Roman"/>
              </a:rPr>
              <a:t>mokantis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40%</a:t>
            </a:r>
            <a:r>
              <a:rPr lang="en-US" dirty="0">
                <a:latin typeface="Times New Roman"/>
                <a:cs typeface="Times New Roman"/>
              </a:rPr>
              <a:t>-</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techninė</a:t>
            </a:r>
            <a:r>
              <a:rPr lang="en-US" dirty="0">
                <a:latin typeface="Times New Roman"/>
                <a:cs typeface="Times New Roman"/>
              </a:rPr>
              <a:t> </a:t>
            </a:r>
            <a:r>
              <a:rPr lang="en-US" dirty="0" err="1">
                <a:latin typeface="Times New Roman"/>
                <a:cs typeface="Times New Roman"/>
              </a:rPr>
              <a:t>įranga</a:t>
            </a:r>
            <a:r>
              <a:rPr lang="en-US" dirty="0">
                <a:latin typeface="Times New Roman"/>
                <a:cs typeface="Times New Roman"/>
              </a:rPr>
              <a:t> </a:t>
            </a:r>
            <a:r>
              <a:rPr lang="en-US" dirty="0" err="1">
                <a:latin typeface="Times New Roman"/>
                <a:cs typeface="Times New Roman"/>
              </a:rPr>
              <a:t>klasėje</a:t>
            </a:r>
            <a:r>
              <a:rPr lang="en-US" dirty="0">
                <a:latin typeface="Times New Roman"/>
                <a:cs typeface="Times New Roman"/>
              </a:rPr>
              <a:t> </a:t>
            </a:r>
            <a:r>
              <a:rPr lang="en-US" dirty="0" err="1">
                <a:latin typeface="Times New Roman"/>
                <a:cs typeface="Times New Roman"/>
              </a:rPr>
              <a:t>dažniausiai</a:t>
            </a:r>
            <a:r>
              <a:rPr lang="en-US" dirty="0">
                <a:latin typeface="Times New Roman"/>
                <a:cs typeface="Times New Roman"/>
              </a:rPr>
              <a:t> </a:t>
            </a:r>
            <a:r>
              <a:rPr lang="en-US" dirty="0" err="1">
                <a:latin typeface="Times New Roman"/>
                <a:cs typeface="Times New Roman"/>
              </a:rPr>
              <a:t>veikia</a:t>
            </a:r>
            <a:r>
              <a:rPr lang="en-US" dirty="0">
                <a:latin typeface="Times New Roman"/>
                <a:cs typeface="Times New Roman"/>
              </a:rPr>
              <a:t> </a:t>
            </a:r>
            <a:r>
              <a:rPr lang="en-US" dirty="0" err="1">
                <a:latin typeface="Times New Roman"/>
                <a:cs typeface="Times New Roman"/>
              </a:rPr>
              <a:t>tinkamai</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45%</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geba</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 </a:t>
            </a:r>
            <a:r>
              <a:rPr lang="en-US" dirty="0" err="1">
                <a:latin typeface="Times New Roman"/>
                <a:cs typeface="Times New Roman"/>
              </a:rPr>
              <a:t>pasinaudoti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a:t>
            </a:r>
            <a:r>
              <a:rPr lang="en-US" b="1" dirty="0">
                <a:latin typeface="Times New Roman"/>
                <a:cs typeface="Times New Roman"/>
              </a:rPr>
              <a:t>46%</a:t>
            </a:r>
            <a:r>
              <a:rPr lang="en-US" dirty="0">
                <a:latin typeface="Times New Roman"/>
                <a:cs typeface="Times New Roman"/>
              </a:rPr>
              <a:t>-</a:t>
            </a:r>
            <a:r>
              <a:rPr lang="lt-LT" dirty="0">
                <a:latin typeface="Times New Roman"/>
                <a:cs typeface="Times New Roman"/>
              </a:rPr>
              <a:t> </a:t>
            </a:r>
            <a:r>
              <a:rPr lang="en-US" dirty="0" err="1">
                <a:latin typeface="Times New Roman"/>
                <a:cs typeface="Times New Roman"/>
              </a:rPr>
              <a:t>visiškai</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turi</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 </a:t>
            </a:r>
            <a:r>
              <a:rPr lang="en-US" dirty="0" err="1">
                <a:latin typeface="Times New Roman"/>
                <a:cs typeface="Times New Roman"/>
              </a:rPr>
              <a:t>ugdymo</a:t>
            </a:r>
            <a:r>
              <a:rPr lang="en-US" dirty="0">
                <a:latin typeface="Times New Roman"/>
                <a:cs typeface="Times New Roman"/>
              </a:rPr>
              <a:t> </a:t>
            </a:r>
            <a:r>
              <a:rPr lang="en-US" dirty="0" err="1">
                <a:latin typeface="Times New Roman"/>
                <a:cs typeface="Times New Roman"/>
              </a:rPr>
              <a:t>įstaigos</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43%</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fizinė</a:t>
            </a:r>
            <a:r>
              <a:rPr lang="en-US" dirty="0">
                <a:latin typeface="Times New Roman"/>
                <a:cs typeface="Times New Roman"/>
              </a:rPr>
              <a:t> </a:t>
            </a:r>
            <a:r>
              <a:rPr lang="en-US" dirty="0" err="1">
                <a:latin typeface="Times New Roman"/>
                <a:cs typeface="Times New Roman"/>
              </a:rPr>
              <a:t>aplinka</a:t>
            </a:r>
            <a:r>
              <a:rPr lang="en-US" dirty="0">
                <a:latin typeface="Times New Roman"/>
                <a:cs typeface="Times New Roman"/>
              </a:rPr>
              <a:t> </a:t>
            </a:r>
            <a:r>
              <a:rPr lang="en-US" dirty="0" err="1">
                <a:latin typeface="Times New Roman"/>
                <a:cs typeface="Times New Roman"/>
              </a:rPr>
              <a:t>pritaikyta</a:t>
            </a:r>
            <a:r>
              <a:rPr lang="en-US" dirty="0">
                <a:latin typeface="Times New Roman"/>
                <a:cs typeface="Times New Roman"/>
              </a:rPr>
              <a:t> </a:t>
            </a:r>
            <a:r>
              <a:rPr lang="en-US" dirty="0" err="1">
                <a:latin typeface="Times New Roman"/>
                <a:cs typeface="Times New Roman"/>
              </a:rPr>
              <a:t>įvairiems</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poreikiams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gebėjimams</a:t>
            </a:r>
            <a:r>
              <a:rPr lang="en-US" dirty="0">
                <a:latin typeface="Times New Roman"/>
                <a:cs typeface="Times New Roman"/>
              </a:rPr>
              <a:t>.</a:t>
            </a:r>
          </a:p>
          <a:p>
            <a:pPr algn="just"/>
            <a:r>
              <a:rPr lang="en-US" b="1" dirty="0" err="1">
                <a:latin typeface="Times New Roman"/>
                <a:cs typeface="Times New Roman"/>
              </a:rPr>
              <a:t>Išvados</a:t>
            </a:r>
            <a:r>
              <a:rPr lang="en-US" b="1" dirty="0">
                <a:latin typeface="Times New Roman"/>
                <a:cs typeface="Times New Roman"/>
              </a:rPr>
              <a:t> </a:t>
            </a:r>
            <a:r>
              <a:rPr lang="en-US" b="1" dirty="0" err="1">
                <a:latin typeface="Times New Roman"/>
                <a:cs typeface="Times New Roman"/>
              </a:rPr>
              <a:t>leidžia</a:t>
            </a:r>
            <a:r>
              <a:rPr lang="en-US" b="1" dirty="0">
                <a:latin typeface="Times New Roman"/>
                <a:cs typeface="Times New Roman"/>
              </a:rPr>
              <a:t> </a:t>
            </a:r>
            <a:r>
              <a:rPr lang="en-US" b="1" dirty="0" err="1">
                <a:latin typeface="Times New Roman"/>
                <a:cs typeface="Times New Roman"/>
              </a:rPr>
              <a:t>priskirti</a:t>
            </a:r>
            <a:r>
              <a:rPr lang="en-US" b="1" dirty="0">
                <a:latin typeface="Times New Roman"/>
                <a:cs typeface="Times New Roman"/>
              </a:rPr>
              <a:t> </a:t>
            </a:r>
            <a:r>
              <a:rPr lang="en-US" b="1" dirty="0" err="1">
                <a:latin typeface="Times New Roman"/>
                <a:cs typeface="Times New Roman"/>
              </a:rPr>
              <a:t>klausimyno</a:t>
            </a:r>
            <a:r>
              <a:rPr lang="en-US" b="1" dirty="0">
                <a:latin typeface="Times New Roman"/>
                <a:cs typeface="Times New Roman"/>
              </a:rPr>
              <a:t> </a:t>
            </a:r>
            <a:r>
              <a:rPr lang="en-US" b="1" dirty="0" err="1">
                <a:latin typeface="Times New Roman"/>
                <a:cs typeface="Times New Roman"/>
              </a:rPr>
              <a:t>rezultatams</a:t>
            </a:r>
            <a:r>
              <a:rPr lang="en-US" b="1" dirty="0">
                <a:latin typeface="Times New Roman"/>
                <a:cs typeface="Times New Roman"/>
              </a:rPr>
              <a:t> 3-ią </a:t>
            </a:r>
            <a:r>
              <a:rPr lang="en-US" b="1" dirty="0" err="1">
                <a:latin typeface="Times New Roman"/>
                <a:cs typeface="Times New Roman"/>
              </a:rPr>
              <a:t>lygį</a:t>
            </a:r>
            <a:r>
              <a:rPr lang="en-US" b="1" dirty="0">
                <a:latin typeface="Times New Roman"/>
                <a:cs typeface="Times New Roman"/>
              </a:rPr>
              <a:t>.</a:t>
            </a:r>
          </a:p>
          <a:p>
            <a:endParaRPr lang="en-US" dirty="0">
              <a:latin typeface="Times New Roman"/>
              <a:cs typeface="Times New Roman"/>
            </a:endParaRPr>
          </a:p>
        </p:txBody>
      </p:sp>
      <p:sp>
        <p:nvSpPr>
          <p:cNvPr id="2" name="Title 1"/>
          <p:cNvSpPr>
            <a:spLocks noGrp="1"/>
          </p:cNvSpPr>
          <p:nvPr>
            <p:ph type="title"/>
          </p:nvPr>
        </p:nvSpPr>
        <p:spPr>
          <a:xfrm>
            <a:off x="549275" y="107576"/>
            <a:ext cx="8042276" cy="1045521"/>
          </a:xfrm>
        </p:spPr>
        <p:txBody>
          <a:bodyPr/>
          <a:lstStyle/>
          <a:p>
            <a:r>
              <a:rPr lang="en-US" sz="4400" dirty="0">
                <a:latin typeface="Times New Roman"/>
                <a:cs typeface="Times New Roman"/>
              </a:rPr>
              <a:t> </a:t>
            </a:r>
            <a:r>
              <a:rPr lang="en-US" sz="4400" dirty="0" err="1">
                <a:latin typeface="Times New Roman"/>
                <a:cs typeface="Times New Roman"/>
              </a:rPr>
              <a:t>Galutinės</a:t>
            </a:r>
            <a:r>
              <a:rPr lang="en-US" sz="4400" dirty="0">
                <a:latin typeface="Times New Roman"/>
                <a:cs typeface="Times New Roman"/>
              </a:rPr>
              <a:t> </a:t>
            </a:r>
            <a:r>
              <a:rPr lang="en-US" sz="4400" dirty="0" err="1">
                <a:latin typeface="Times New Roman"/>
                <a:cs typeface="Times New Roman"/>
              </a:rPr>
              <a:t>išvados</a:t>
            </a:r>
            <a:endParaRPr lang="en-US" sz="4400" dirty="0">
              <a:latin typeface="Times New Roman"/>
              <a:cs typeface="Times New Roman"/>
            </a:endParaRPr>
          </a:p>
        </p:txBody>
      </p:sp>
    </p:spTree>
    <p:extLst>
      <p:ext uri="{BB962C8B-B14F-4D97-AF65-F5344CB8AC3E}">
        <p14:creationId xmlns:p14="http://schemas.microsoft.com/office/powerpoint/2010/main" val="82335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69272"/>
            <a:ext cx="8972733" cy="5888728"/>
          </a:xfrm>
        </p:spPr>
        <p:txBody>
          <a:bodyPr/>
          <a:lstStyle/>
          <a:p>
            <a:pPr algn="just"/>
            <a:r>
              <a:rPr lang="en-US" dirty="0" err="1">
                <a:latin typeface="Times New Roman"/>
                <a:cs typeface="Times New Roman"/>
              </a:rPr>
              <a:t>Didžioji</a:t>
            </a:r>
            <a:r>
              <a:rPr lang="en-US" dirty="0">
                <a:latin typeface="Times New Roman"/>
                <a:cs typeface="Times New Roman"/>
              </a:rPr>
              <a:t> </a:t>
            </a:r>
            <a:r>
              <a:rPr lang="en-US" dirty="0" err="1">
                <a:latin typeface="Times New Roman"/>
                <a:cs typeface="Times New Roman"/>
              </a:rPr>
              <a:t>dalis</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42%</a:t>
            </a:r>
            <a:r>
              <a:rPr lang="en-US" dirty="0">
                <a:latin typeface="Times New Roman"/>
                <a:cs typeface="Times New Roman"/>
              </a:rPr>
              <a:t> -</a:t>
            </a:r>
            <a:r>
              <a:rPr lang="lt-LT" dirty="0">
                <a:latin typeface="Times New Roman"/>
                <a:cs typeface="Times New Roman"/>
              </a:rPr>
              <a:t> </a:t>
            </a:r>
            <a:r>
              <a:rPr lang="en-US" dirty="0">
                <a:latin typeface="Times New Roman"/>
                <a:cs typeface="Times New Roman"/>
              </a:rPr>
              <a:t>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jaučiasi</a:t>
            </a:r>
            <a:r>
              <a:rPr lang="en-US" dirty="0">
                <a:latin typeface="Times New Roman"/>
                <a:cs typeface="Times New Roman"/>
              </a:rPr>
              <a:t> </a:t>
            </a:r>
            <a:r>
              <a:rPr lang="en-US" dirty="0" err="1">
                <a:latin typeface="Times New Roman"/>
                <a:cs typeface="Times New Roman"/>
              </a:rPr>
              <a:t>patogiai</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viduje</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lauke</a:t>
            </a:r>
            <a:r>
              <a:rPr lang="en-US" dirty="0">
                <a:latin typeface="Times New Roman"/>
                <a:cs typeface="Times New Roman"/>
              </a:rPr>
              <a:t> </a:t>
            </a:r>
            <a:r>
              <a:rPr lang="en-US" dirty="0" err="1">
                <a:latin typeface="Times New Roman"/>
                <a:cs typeface="Times New Roman"/>
              </a:rPr>
              <a:t>esančiose</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39%</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į</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procesą</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idėjas</a:t>
            </a:r>
            <a:r>
              <a:rPr lang="en-US" dirty="0">
                <a:latin typeface="Times New Roman"/>
                <a:cs typeface="Times New Roman"/>
              </a:rPr>
              <a:t>, </a:t>
            </a:r>
            <a:r>
              <a:rPr lang="en-US" dirty="0" err="1">
                <a:latin typeface="Times New Roman"/>
                <a:cs typeface="Times New Roman"/>
              </a:rPr>
              <a:t>informacinių</a:t>
            </a:r>
            <a:r>
              <a:rPr lang="en-US" dirty="0">
                <a:latin typeface="Times New Roman"/>
                <a:cs typeface="Times New Roman"/>
              </a:rPr>
              <a:t> </a:t>
            </a:r>
            <a:r>
              <a:rPr lang="en-US" dirty="0" err="1">
                <a:latin typeface="Times New Roman"/>
                <a:cs typeface="Times New Roman"/>
              </a:rPr>
              <a:t>plakatų</a:t>
            </a:r>
            <a:r>
              <a:rPr lang="en-US" dirty="0">
                <a:latin typeface="Times New Roman"/>
                <a:cs typeface="Times New Roman"/>
              </a:rPr>
              <a:t> </a:t>
            </a:r>
            <a:r>
              <a:rPr lang="en-US" dirty="0" err="1">
                <a:latin typeface="Times New Roman"/>
                <a:cs typeface="Times New Roman"/>
              </a:rPr>
              <a:t>pasirinkimas</a:t>
            </a:r>
            <a:r>
              <a:rPr lang="en-US" dirty="0">
                <a:latin typeface="Times New Roman"/>
                <a:cs typeface="Times New Roman"/>
              </a:rPr>
              <a:t>, </a:t>
            </a:r>
            <a:r>
              <a:rPr lang="en-US" dirty="0" err="1">
                <a:latin typeface="Times New Roman"/>
                <a:cs typeface="Times New Roman"/>
              </a:rPr>
              <a:t>priemonių</a:t>
            </a:r>
            <a:r>
              <a:rPr lang="en-US" dirty="0">
                <a:latin typeface="Times New Roman"/>
                <a:cs typeface="Times New Roman"/>
              </a:rPr>
              <a:t> </a:t>
            </a:r>
            <a:r>
              <a:rPr lang="en-US" dirty="0" err="1">
                <a:latin typeface="Times New Roman"/>
                <a:cs typeface="Times New Roman"/>
              </a:rPr>
              <a:t>pasirinkimas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pan).</a:t>
            </a:r>
          </a:p>
          <a:p>
            <a:pPr algn="just"/>
            <a:r>
              <a:rPr lang="en-US" dirty="0" err="1">
                <a:latin typeface="Times New Roman"/>
                <a:cs typeface="Times New Roman"/>
              </a:rPr>
              <a:t>Didžioji</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dirty="0" err="1">
                <a:latin typeface="Times New Roman"/>
                <a:cs typeface="Times New Roman"/>
              </a:rPr>
              <a:t>dalis</a:t>
            </a:r>
            <a:r>
              <a:rPr lang="en-US" dirty="0">
                <a:latin typeface="Times New Roman"/>
                <a:cs typeface="Times New Roman"/>
              </a:rPr>
              <a:t>- </a:t>
            </a:r>
            <a:r>
              <a:rPr lang="en-US" b="1" dirty="0">
                <a:latin typeface="Times New Roman"/>
                <a:cs typeface="Times New Roman"/>
              </a:rPr>
              <a:t>44% </a:t>
            </a:r>
            <a:r>
              <a:rPr lang="en-US" dirty="0">
                <a:latin typeface="Times New Roman"/>
                <a:cs typeface="Times New Roman"/>
              </a:rPr>
              <a:t>-</a:t>
            </a:r>
            <a:r>
              <a:rPr lang="lt-LT" dirty="0">
                <a:latin typeface="Times New Roman"/>
                <a:cs typeface="Times New Roman"/>
              </a:rPr>
              <a:t> </a:t>
            </a:r>
            <a:r>
              <a:rPr lang="en-US" dirty="0">
                <a:latin typeface="Times New Roman"/>
                <a:cs typeface="Times New Roman"/>
              </a:rPr>
              <a:t>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skatinami</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atliekant</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41%</a:t>
            </a:r>
            <a:r>
              <a:rPr lang="en-US" dirty="0">
                <a:latin typeface="Times New Roman"/>
                <a:cs typeface="Times New Roman"/>
              </a:rPr>
              <a:t>- 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atlikti</a:t>
            </a:r>
            <a:r>
              <a:rPr lang="en-US" dirty="0">
                <a:latin typeface="Times New Roman"/>
                <a:cs typeface="Times New Roman"/>
              </a:rPr>
              <a:t> </a:t>
            </a:r>
            <a:r>
              <a:rPr lang="en-US" dirty="0" err="1">
                <a:latin typeface="Times New Roman"/>
                <a:cs typeface="Times New Roman"/>
              </a:rPr>
              <a:t>darbai</a:t>
            </a:r>
            <a:r>
              <a:rPr lang="en-US" dirty="0">
                <a:latin typeface="Times New Roman"/>
                <a:cs typeface="Times New Roman"/>
              </a:rPr>
              <a:t> </a:t>
            </a:r>
            <a:r>
              <a:rPr lang="en-US" dirty="0" err="1">
                <a:latin typeface="Times New Roman"/>
                <a:cs typeface="Times New Roman"/>
              </a:rPr>
              <a:t>demonstruojami</a:t>
            </a:r>
            <a:r>
              <a:rPr lang="en-US" dirty="0">
                <a:latin typeface="Times New Roman"/>
                <a:cs typeface="Times New Roman"/>
              </a:rPr>
              <a:t> </a:t>
            </a:r>
            <a:r>
              <a:rPr lang="en-US" dirty="0" err="1">
                <a:latin typeface="Times New Roman"/>
                <a:cs typeface="Times New Roman"/>
              </a:rPr>
              <a:t>klase</a:t>
            </a:r>
            <a:r>
              <a:rPr lang="lt-LT" dirty="0">
                <a:latin typeface="Times New Roman"/>
                <a:cs typeface="Times New Roman"/>
              </a:rPr>
              <a:t>i</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demonstruojamos</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a:p>
            <a:pPr algn="just"/>
            <a:r>
              <a:rPr lang="en-US" b="1" dirty="0" err="1"/>
              <a:t>Išvados</a:t>
            </a:r>
            <a:r>
              <a:rPr lang="en-US" b="1" dirty="0"/>
              <a:t> </a:t>
            </a:r>
            <a:r>
              <a:rPr lang="en-US" b="1" dirty="0" err="1"/>
              <a:t>leidžia</a:t>
            </a:r>
            <a:r>
              <a:rPr lang="en-US" b="1" dirty="0"/>
              <a:t> </a:t>
            </a:r>
            <a:r>
              <a:rPr lang="en-US" b="1" dirty="0" err="1"/>
              <a:t>priskirti</a:t>
            </a:r>
            <a:r>
              <a:rPr lang="en-US" b="1" dirty="0"/>
              <a:t> </a:t>
            </a:r>
            <a:r>
              <a:rPr lang="en-US" b="1" dirty="0" err="1"/>
              <a:t>klausimyno</a:t>
            </a:r>
            <a:r>
              <a:rPr lang="en-US" b="1" dirty="0"/>
              <a:t> </a:t>
            </a:r>
            <a:r>
              <a:rPr lang="en-US" b="1" dirty="0" err="1"/>
              <a:t>rezultatams</a:t>
            </a:r>
            <a:r>
              <a:rPr lang="en-US" b="1" dirty="0"/>
              <a:t> 3-i</a:t>
            </a:r>
            <a:r>
              <a:rPr lang="lt-LT" b="1" dirty="0"/>
              <a:t>ą lygį</a:t>
            </a:r>
            <a:endParaRPr lang="ru-RU" dirty="0"/>
          </a:p>
          <a:p>
            <a:pPr algn="just"/>
            <a:endParaRPr lang="en-US" dirty="0">
              <a:latin typeface="Times New Roman"/>
              <a:cs typeface="Times New Roman"/>
            </a:endParaRPr>
          </a:p>
        </p:txBody>
      </p:sp>
      <p:sp>
        <p:nvSpPr>
          <p:cNvPr id="2" name="Title 1"/>
          <p:cNvSpPr>
            <a:spLocks noGrp="1"/>
          </p:cNvSpPr>
          <p:nvPr>
            <p:ph type="title"/>
          </p:nvPr>
        </p:nvSpPr>
        <p:spPr>
          <a:xfrm>
            <a:off x="549275" y="107577"/>
            <a:ext cx="8042276" cy="861694"/>
          </a:xfrm>
        </p:spPr>
        <p:txBody>
          <a:bodyPr/>
          <a:lstStyle/>
          <a:p>
            <a:r>
              <a:rPr lang="en-US" sz="4400" dirty="0">
                <a:latin typeface="Times New Roman"/>
                <a:cs typeface="Times New Roman"/>
              </a:rPr>
              <a:t> </a:t>
            </a:r>
            <a:r>
              <a:rPr lang="en-US" sz="4400" dirty="0" err="1">
                <a:latin typeface="Times New Roman"/>
                <a:cs typeface="Times New Roman"/>
              </a:rPr>
              <a:t>Galutinės</a:t>
            </a:r>
            <a:r>
              <a:rPr lang="en-US" sz="4400" dirty="0">
                <a:latin typeface="Times New Roman"/>
                <a:cs typeface="Times New Roman"/>
              </a:rPr>
              <a:t> </a:t>
            </a:r>
            <a:r>
              <a:rPr lang="en-US" sz="4400" dirty="0" err="1">
                <a:latin typeface="Times New Roman"/>
                <a:cs typeface="Times New Roman"/>
              </a:rPr>
              <a:t>išvados</a:t>
            </a:r>
            <a:endParaRPr lang="en-US" sz="4400" dirty="0">
              <a:latin typeface="Times New Roman"/>
              <a:cs typeface="Times New Roman"/>
            </a:endParaRPr>
          </a:p>
        </p:txBody>
      </p:sp>
    </p:spTree>
    <p:extLst>
      <p:ext uri="{BB962C8B-B14F-4D97-AF65-F5344CB8AC3E}">
        <p14:creationId xmlns:p14="http://schemas.microsoft.com/office/powerpoint/2010/main" val="25879379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19194"/>
            <a:ext cx="9143999" cy="5838805"/>
          </a:xfrm>
        </p:spPr>
        <p:txBody>
          <a:bodyPr>
            <a:normAutofit/>
          </a:bodyPr>
          <a:lstStyle/>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a:t>
            </a:r>
            <a:r>
              <a:rPr lang="en-US" b="1" dirty="0">
                <a:latin typeface="Times New Roman"/>
                <a:cs typeface="Times New Roman"/>
              </a:rPr>
              <a:t>55%</a:t>
            </a:r>
            <a:r>
              <a:rPr lang="en-US" dirty="0">
                <a:latin typeface="Times New Roman"/>
                <a:cs typeface="Times New Roman"/>
              </a:rPr>
              <a:t> 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lengva</a:t>
            </a:r>
            <a:r>
              <a:rPr lang="en-US" dirty="0">
                <a:latin typeface="Times New Roman"/>
                <a:cs typeface="Times New Roman"/>
              </a:rPr>
              <a:t> </a:t>
            </a:r>
            <a:r>
              <a:rPr lang="en-US" dirty="0" err="1">
                <a:latin typeface="Times New Roman"/>
                <a:cs typeface="Times New Roman"/>
              </a:rPr>
              <a:t>gauti</a:t>
            </a:r>
            <a:r>
              <a:rPr lang="en-US" dirty="0">
                <a:latin typeface="Times New Roman"/>
                <a:cs typeface="Times New Roman"/>
              </a:rPr>
              <a:t> </a:t>
            </a:r>
            <a:r>
              <a:rPr lang="en-US" dirty="0" err="1">
                <a:latin typeface="Times New Roman"/>
                <a:cs typeface="Times New Roman"/>
              </a:rPr>
              <a:t>priemon</a:t>
            </a:r>
            <a:r>
              <a:rPr lang="lt-LT" dirty="0">
                <a:latin typeface="Times New Roman"/>
                <a:cs typeface="Times New Roman"/>
              </a:rPr>
              <a:t>e</a:t>
            </a:r>
            <a:r>
              <a:rPr lang="en-US" dirty="0">
                <a:latin typeface="Times New Roman"/>
                <a:cs typeface="Times New Roman"/>
              </a:rPr>
              <a:t>s, </a:t>
            </a:r>
            <a:r>
              <a:rPr lang="en-US" dirty="0" err="1">
                <a:latin typeface="Times New Roman"/>
                <a:cs typeface="Times New Roman"/>
              </a:rPr>
              <a:t>kurių</a:t>
            </a:r>
            <a:r>
              <a:rPr lang="en-US" dirty="0">
                <a:latin typeface="Times New Roman"/>
                <a:cs typeface="Times New Roman"/>
              </a:rPr>
              <a:t> </a:t>
            </a:r>
            <a:r>
              <a:rPr lang="en-US" dirty="0" err="1">
                <a:latin typeface="Times New Roman"/>
                <a:cs typeface="Times New Roman"/>
              </a:rPr>
              <a:t>reikia</a:t>
            </a:r>
            <a:r>
              <a:rPr lang="en-US" dirty="0">
                <a:latin typeface="Times New Roman"/>
                <a:cs typeface="Times New Roman"/>
              </a:rPr>
              <a:t> </a:t>
            </a:r>
            <a:r>
              <a:rPr lang="en-US" dirty="0" err="1">
                <a:latin typeface="Times New Roman"/>
                <a:cs typeface="Times New Roman"/>
              </a:rPr>
              <a:t>mokantis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55%</a:t>
            </a:r>
            <a:r>
              <a:rPr lang="en-US" dirty="0">
                <a:latin typeface="Times New Roman"/>
                <a:cs typeface="Times New Roman"/>
              </a:rPr>
              <a:t>-</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klasės</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informacinių</a:t>
            </a:r>
            <a:r>
              <a:rPr lang="en-US" dirty="0">
                <a:latin typeface="Times New Roman"/>
                <a:cs typeface="Times New Roman"/>
              </a:rPr>
              <a:t> </a:t>
            </a:r>
            <a:r>
              <a:rPr lang="en-US" dirty="0" err="1">
                <a:latin typeface="Times New Roman"/>
                <a:cs typeface="Times New Roman"/>
              </a:rPr>
              <a:t>šaltinių</a:t>
            </a:r>
            <a:r>
              <a:rPr lang="en-US" dirty="0">
                <a:latin typeface="Times New Roman"/>
                <a:cs typeface="Times New Roman"/>
              </a:rPr>
              <a:t>, </a:t>
            </a:r>
            <a:r>
              <a:rPr lang="en-US" dirty="0" err="1">
                <a:latin typeface="Times New Roman"/>
                <a:cs typeface="Times New Roman"/>
              </a:rPr>
              <a:t>kurie</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tyrinėti</a:t>
            </a:r>
            <a:r>
              <a:rPr lang="en-US" dirty="0">
                <a:latin typeface="Times New Roman"/>
                <a:cs typeface="Times New Roman"/>
              </a:rPr>
              <a:t>, </a:t>
            </a:r>
            <a:r>
              <a:rPr lang="en-US" dirty="0" err="1">
                <a:latin typeface="Times New Roman"/>
                <a:cs typeface="Times New Roman"/>
              </a:rPr>
              <a:t>ieškoti</a:t>
            </a:r>
            <a:r>
              <a:rPr lang="en-US" dirty="0">
                <a:latin typeface="Times New Roman"/>
                <a:cs typeface="Times New Roman"/>
              </a:rPr>
              <a:t>, </a:t>
            </a:r>
            <a:r>
              <a:rPr lang="en-US" dirty="0" err="1">
                <a:latin typeface="Times New Roman"/>
                <a:cs typeface="Times New Roman"/>
              </a:rPr>
              <a:t>gilinti</a:t>
            </a:r>
            <a:r>
              <a:rPr lang="en-US" dirty="0">
                <a:latin typeface="Times New Roman"/>
                <a:cs typeface="Times New Roman"/>
              </a:rPr>
              <a:t> </a:t>
            </a:r>
            <a:r>
              <a:rPr lang="en-US" dirty="0" err="1">
                <a:latin typeface="Times New Roman"/>
                <a:cs typeface="Times New Roman"/>
              </a:rPr>
              <a:t>žinias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61%</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mokiniai</a:t>
            </a:r>
            <a:r>
              <a:rPr lang="en-US" dirty="0">
                <a:latin typeface="Times New Roman"/>
                <a:cs typeface="Times New Roman"/>
              </a:rPr>
              <a:t> </a:t>
            </a:r>
            <a:r>
              <a:rPr lang="en-US" dirty="0" err="1">
                <a:latin typeface="Times New Roman"/>
                <a:cs typeface="Times New Roman"/>
              </a:rPr>
              <a:t>geba</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 </a:t>
            </a:r>
            <a:r>
              <a:rPr lang="en-US" dirty="0" err="1">
                <a:latin typeface="Times New Roman"/>
                <a:cs typeface="Times New Roman"/>
              </a:rPr>
              <a:t>pasinaudoti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55%</a:t>
            </a:r>
            <a:r>
              <a:rPr lang="en-US" dirty="0">
                <a:latin typeface="Times New Roman"/>
                <a:cs typeface="Times New Roman"/>
              </a:rPr>
              <a:t>-</a:t>
            </a:r>
            <a:r>
              <a:rPr lang="lt-LT" dirty="0">
                <a:latin typeface="Times New Roman"/>
                <a:cs typeface="Times New Roman"/>
              </a:rPr>
              <a:t> </a:t>
            </a:r>
            <a:r>
              <a:rPr lang="en-US" dirty="0">
                <a:latin typeface="Times New Roman"/>
                <a:cs typeface="Times New Roman"/>
              </a:rPr>
              <a:t>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techninė</a:t>
            </a:r>
            <a:r>
              <a:rPr lang="en-US" dirty="0">
                <a:latin typeface="Times New Roman"/>
                <a:cs typeface="Times New Roman"/>
              </a:rPr>
              <a:t> </a:t>
            </a:r>
            <a:r>
              <a:rPr lang="en-US" dirty="0" err="1">
                <a:latin typeface="Times New Roman"/>
                <a:cs typeface="Times New Roman"/>
              </a:rPr>
              <a:t>įranga</a:t>
            </a:r>
            <a:r>
              <a:rPr lang="en-US" dirty="0">
                <a:latin typeface="Times New Roman"/>
                <a:cs typeface="Times New Roman"/>
              </a:rPr>
              <a:t> </a:t>
            </a:r>
            <a:r>
              <a:rPr lang="en-US" dirty="0" err="1">
                <a:latin typeface="Times New Roman"/>
                <a:cs typeface="Times New Roman"/>
              </a:rPr>
              <a:t>klasėj</a:t>
            </a:r>
            <a:r>
              <a:rPr lang="lt-LT" dirty="0">
                <a:latin typeface="Times New Roman"/>
                <a:cs typeface="Times New Roman"/>
              </a:rPr>
              <a:t>e</a:t>
            </a:r>
            <a:r>
              <a:rPr lang="en-US" dirty="0">
                <a:latin typeface="Times New Roman"/>
                <a:cs typeface="Times New Roman"/>
              </a:rPr>
              <a:t> </a:t>
            </a:r>
            <a:r>
              <a:rPr lang="en-US" dirty="0" err="1">
                <a:latin typeface="Times New Roman"/>
                <a:cs typeface="Times New Roman"/>
              </a:rPr>
              <a:t>dažniausiai</a:t>
            </a:r>
            <a:r>
              <a:rPr lang="en-US" dirty="0">
                <a:latin typeface="Times New Roman"/>
                <a:cs typeface="Times New Roman"/>
              </a:rPr>
              <a:t> </a:t>
            </a:r>
            <a:r>
              <a:rPr lang="en-US" dirty="0" err="1">
                <a:latin typeface="Times New Roman"/>
                <a:cs typeface="Times New Roman"/>
              </a:rPr>
              <a:t>veikia</a:t>
            </a:r>
            <a:r>
              <a:rPr lang="en-US" dirty="0">
                <a:latin typeface="Times New Roman"/>
                <a:cs typeface="Times New Roman"/>
              </a:rPr>
              <a:t> </a:t>
            </a:r>
            <a:r>
              <a:rPr lang="en-US" dirty="0" err="1">
                <a:latin typeface="Times New Roman"/>
                <a:cs typeface="Times New Roman"/>
              </a:rPr>
              <a:t>tinkamai</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52%</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mokiniai</a:t>
            </a:r>
            <a:r>
              <a:rPr lang="en-US" dirty="0">
                <a:latin typeface="Times New Roman"/>
                <a:cs typeface="Times New Roman"/>
              </a:rPr>
              <a:t> </a:t>
            </a:r>
            <a:r>
              <a:rPr lang="en-US" dirty="0" err="1">
                <a:latin typeface="Times New Roman"/>
                <a:cs typeface="Times New Roman"/>
              </a:rPr>
              <a:t>turi</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skirtingas</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vietas</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savo</a:t>
            </a:r>
            <a:r>
              <a:rPr lang="en-US" dirty="0">
                <a:latin typeface="Times New Roman"/>
                <a:cs typeface="Times New Roman"/>
              </a:rPr>
              <a:t> </a:t>
            </a:r>
            <a:r>
              <a:rPr lang="en-US" dirty="0" err="1">
                <a:latin typeface="Times New Roman"/>
                <a:cs typeface="Times New Roman"/>
              </a:rPr>
              <a:t>poreikius</a:t>
            </a:r>
            <a:r>
              <a:rPr lang="en-US" dirty="0">
                <a:latin typeface="Times New Roman"/>
                <a:cs typeface="Times New Roman"/>
              </a:rPr>
              <a:t>.</a:t>
            </a:r>
          </a:p>
          <a:p>
            <a:pPr algn="just"/>
            <a:r>
              <a:rPr lang="en-US" b="1" dirty="0" err="1"/>
              <a:t>Išvados</a:t>
            </a:r>
            <a:r>
              <a:rPr lang="en-US" b="1" dirty="0"/>
              <a:t> </a:t>
            </a:r>
            <a:r>
              <a:rPr lang="en-US" b="1" dirty="0" err="1"/>
              <a:t>leidžia</a:t>
            </a:r>
            <a:r>
              <a:rPr lang="en-US" b="1" dirty="0"/>
              <a:t> </a:t>
            </a:r>
            <a:r>
              <a:rPr lang="en-US" b="1" dirty="0" err="1"/>
              <a:t>priskirti</a:t>
            </a:r>
            <a:r>
              <a:rPr lang="en-US" b="1" dirty="0"/>
              <a:t> </a:t>
            </a:r>
            <a:r>
              <a:rPr lang="en-US" b="1" dirty="0" err="1"/>
              <a:t>klausimyno</a:t>
            </a:r>
            <a:r>
              <a:rPr lang="en-US" b="1" dirty="0"/>
              <a:t> </a:t>
            </a:r>
            <a:r>
              <a:rPr lang="en-US" b="1" dirty="0" err="1"/>
              <a:t>rezultatams</a:t>
            </a:r>
            <a:r>
              <a:rPr lang="en-US" b="1" dirty="0"/>
              <a:t> 3-i</a:t>
            </a:r>
            <a:r>
              <a:rPr lang="lt-LT" b="1" dirty="0"/>
              <a:t>ą lygį</a:t>
            </a:r>
            <a:endParaRPr lang="ru-RU" dirty="0"/>
          </a:p>
          <a:p>
            <a:pPr algn="just"/>
            <a:endParaRPr lang="en-US" sz="2800" dirty="0">
              <a:latin typeface="Times New Roman"/>
              <a:cs typeface="Times New Roman"/>
            </a:endParaRPr>
          </a:p>
          <a:p>
            <a:endParaRPr lang="en-US" dirty="0">
              <a:latin typeface="Times New Roman"/>
              <a:cs typeface="Times New Roman"/>
            </a:endParaRPr>
          </a:p>
        </p:txBody>
      </p:sp>
      <p:sp>
        <p:nvSpPr>
          <p:cNvPr id="2" name="Title 1"/>
          <p:cNvSpPr>
            <a:spLocks noGrp="1"/>
          </p:cNvSpPr>
          <p:nvPr>
            <p:ph type="title"/>
          </p:nvPr>
        </p:nvSpPr>
        <p:spPr>
          <a:xfrm>
            <a:off x="549275" y="107576"/>
            <a:ext cx="8042276" cy="1045521"/>
          </a:xfrm>
        </p:spPr>
        <p:txBody>
          <a:bodyPr/>
          <a:lstStyle/>
          <a:p>
            <a:r>
              <a:rPr lang="en-US" sz="4400" dirty="0">
                <a:latin typeface="Times New Roman"/>
                <a:cs typeface="Times New Roman"/>
              </a:rPr>
              <a:t> </a:t>
            </a:r>
            <a:r>
              <a:rPr lang="en-US" sz="4400" dirty="0" err="1">
                <a:latin typeface="Times New Roman"/>
                <a:cs typeface="Times New Roman"/>
              </a:rPr>
              <a:t>Galutinės</a:t>
            </a:r>
            <a:r>
              <a:rPr lang="en-US" sz="4400" dirty="0">
                <a:latin typeface="Times New Roman"/>
                <a:cs typeface="Times New Roman"/>
              </a:rPr>
              <a:t> </a:t>
            </a:r>
            <a:r>
              <a:rPr lang="en-US" sz="4400" dirty="0" err="1">
                <a:latin typeface="Times New Roman"/>
                <a:cs typeface="Times New Roman"/>
              </a:rPr>
              <a:t>išvados</a:t>
            </a:r>
            <a:endParaRPr lang="en-US" sz="4400" dirty="0">
              <a:latin typeface="Times New Roman"/>
              <a:cs typeface="Times New Roman"/>
            </a:endParaRPr>
          </a:p>
        </p:txBody>
      </p:sp>
    </p:spTree>
    <p:extLst>
      <p:ext uri="{BB962C8B-B14F-4D97-AF65-F5344CB8AC3E}">
        <p14:creationId xmlns:p14="http://schemas.microsoft.com/office/powerpoint/2010/main" val="15695644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86250"/>
            <a:ext cx="9022860" cy="5771750"/>
          </a:xfrm>
        </p:spPr>
        <p:txBody>
          <a:bodyPr>
            <a:normAutofit/>
          </a:bodyPr>
          <a:lstStyle/>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apklausos</a:t>
            </a:r>
            <a:r>
              <a:rPr lang="en-US" dirty="0">
                <a:latin typeface="Times New Roman"/>
                <a:cs typeface="Times New Roman"/>
              </a:rPr>
              <a:t> </a:t>
            </a:r>
            <a:r>
              <a:rPr lang="en-US" dirty="0" err="1">
                <a:latin typeface="Times New Roman"/>
                <a:cs typeface="Times New Roman"/>
              </a:rPr>
              <a:t>dalyvių</a:t>
            </a:r>
            <a:r>
              <a:rPr lang="en-US" dirty="0">
                <a:latin typeface="Times New Roman"/>
                <a:cs typeface="Times New Roman"/>
              </a:rPr>
              <a:t>- </a:t>
            </a:r>
            <a:r>
              <a:rPr lang="en-US" b="1" dirty="0">
                <a:latin typeface="Times New Roman"/>
                <a:cs typeface="Times New Roman"/>
              </a:rPr>
              <a:t>52%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klasės</a:t>
            </a:r>
            <a:r>
              <a:rPr lang="en-US" dirty="0">
                <a:latin typeface="Times New Roman"/>
                <a:cs typeface="Times New Roman"/>
              </a:rPr>
              <a:t> </a:t>
            </a:r>
            <a:r>
              <a:rPr lang="en-US" dirty="0" err="1">
                <a:latin typeface="Times New Roman"/>
                <a:cs typeface="Times New Roman"/>
              </a:rPr>
              <a:t>fizinė</a:t>
            </a:r>
            <a:r>
              <a:rPr lang="en-US" dirty="0">
                <a:latin typeface="Times New Roman"/>
                <a:cs typeface="Times New Roman"/>
              </a:rPr>
              <a:t> </a:t>
            </a:r>
            <a:r>
              <a:rPr lang="en-US" dirty="0" err="1">
                <a:latin typeface="Times New Roman"/>
                <a:cs typeface="Times New Roman"/>
              </a:rPr>
              <a:t>aplinka</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aktyvumą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savarankiškumą</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a:t>
            </a:r>
            <a:r>
              <a:rPr lang="en-US" b="1" dirty="0">
                <a:latin typeface="Times New Roman"/>
                <a:cs typeface="Times New Roman"/>
              </a:rPr>
              <a:t>30% </a:t>
            </a:r>
            <a:r>
              <a:rPr lang="en-US" dirty="0">
                <a:latin typeface="Times New Roman"/>
                <a:cs typeface="Times New Roman"/>
              </a:rPr>
              <a:t>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nesutinka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veiklos</a:t>
            </a:r>
            <a:r>
              <a:rPr lang="en-US" dirty="0">
                <a:latin typeface="Times New Roman"/>
                <a:cs typeface="Times New Roman"/>
              </a:rPr>
              <a:t> </a:t>
            </a:r>
            <a:r>
              <a:rPr lang="en-US" dirty="0" err="1">
                <a:latin typeface="Times New Roman"/>
                <a:cs typeface="Times New Roman"/>
              </a:rPr>
              <a:t>zonos</a:t>
            </a:r>
            <a:r>
              <a:rPr lang="en-US" dirty="0">
                <a:latin typeface="Times New Roman"/>
                <a:cs typeface="Times New Roman"/>
              </a:rPr>
              <a:t> (</a:t>
            </a:r>
            <a:r>
              <a:rPr lang="en-US" dirty="0" err="1">
                <a:latin typeface="Times New Roman"/>
                <a:cs typeface="Times New Roman"/>
              </a:rPr>
              <a:t>kampeliai</a:t>
            </a:r>
            <a:r>
              <a:rPr lang="en-US" dirty="0">
                <a:latin typeface="Times New Roman"/>
                <a:cs typeface="Times New Roman"/>
              </a:rPr>
              <a:t>) </a:t>
            </a:r>
            <a:r>
              <a:rPr lang="en-US" dirty="0" err="1">
                <a:latin typeface="Times New Roman"/>
                <a:cs typeface="Times New Roman"/>
              </a:rPr>
              <a:t>aiškiai</a:t>
            </a:r>
            <a:r>
              <a:rPr lang="en-US" dirty="0">
                <a:latin typeface="Times New Roman"/>
                <a:cs typeface="Times New Roman"/>
              </a:rPr>
              <a:t> </a:t>
            </a:r>
            <a:r>
              <a:rPr lang="en-US" dirty="0" err="1">
                <a:latin typeface="Times New Roman"/>
                <a:cs typeface="Times New Roman"/>
              </a:rPr>
              <a:t>strukt</a:t>
            </a:r>
            <a:r>
              <a:rPr lang="lt-LT" dirty="0">
                <a:latin typeface="Times New Roman"/>
                <a:cs typeface="Times New Roman"/>
              </a:rPr>
              <a:t>ū</a:t>
            </a:r>
            <a:r>
              <a:rPr lang="en-US" dirty="0" err="1">
                <a:latin typeface="Times New Roman"/>
                <a:cs typeface="Times New Roman"/>
              </a:rPr>
              <a:t>ruotos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paskatina</a:t>
            </a:r>
            <a:r>
              <a:rPr lang="en-US" dirty="0">
                <a:latin typeface="Times New Roman"/>
                <a:cs typeface="Times New Roman"/>
              </a:rPr>
              <a:t> </a:t>
            </a:r>
            <a:r>
              <a:rPr lang="en-US" dirty="0" err="1">
                <a:latin typeface="Times New Roman"/>
                <a:cs typeface="Times New Roman"/>
              </a:rPr>
              <a:t>savarankišką</a:t>
            </a:r>
            <a:r>
              <a:rPr lang="en-US" dirty="0">
                <a:latin typeface="Times New Roman"/>
                <a:cs typeface="Times New Roman"/>
              </a:rPr>
              <a:t> </a:t>
            </a:r>
            <a:r>
              <a:rPr lang="en-US" dirty="0" err="1">
                <a:latin typeface="Times New Roman"/>
                <a:cs typeface="Times New Roman"/>
              </a:rPr>
              <a:t>veikimą</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57%</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mokiniai</a:t>
            </a:r>
            <a:r>
              <a:rPr lang="en-US" dirty="0">
                <a:latin typeface="Times New Roman"/>
                <a:cs typeface="Times New Roman"/>
              </a:rPr>
              <a:t> </a:t>
            </a:r>
            <a:r>
              <a:rPr lang="en-US" dirty="0" err="1">
                <a:latin typeface="Times New Roman"/>
                <a:cs typeface="Times New Roman"/>
              </a:rPr>
              <a:t>yra</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į</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procesus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apklaustųjų</a:t>
            </a:r>
            <a:r>
              <a:rPr lang="en-US" dirty="0">
                <a:latin typeface="Times New Roman"/>
                <a:cs typeface="Times New Roman"/>
              </a:rPr>
              <a:t>- </a:t>
            </a:r>
            <a:r>
              <a:rPr lang="en-US" b="1" dirty="0">
                <a:latin typeface="Times New Roman"/>
                <a:cs typeface="Times New Roman"/>
              </a:rPr>
              <a:t>48%</a:t>
            </a:r>
            <a:r>
              <a:rPr lang="en-US" dirty="0">
                <a:latin typeface="Times New Roman"/>
                <a:cs typeface="Times New Roman"/>
              </a:rPr>
              <a:t> </a:t>
            </a:r>
            <a:r>
              <a:rPr lang="en-US" dirty="0" err="1">
                <a:latin typeface="Times New Roman"/>
                <a:cs typeface="Times New Roman"/>
              </a:rPr>
              <a:t>visiškai</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ko</a:t>
            </a:r>
            <a:r>
              <a:rPr lang="en-US" dirty="0">
                <a:latin typeface="Times New Roman"/>
                <a:cs typeface="Times New Roman"/>
              </a:rPr>
              <a:t>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sutinka</a:t>
            </a:r>
            <a:r>
              <a:rPr lang="en-US" dirty="0">
                <a:latin typeface="Times New Roman"/>
                <a:cs typeface="Times New Roman"/>
              </a:rPr>
              <a:t> </a:t>
            </a:r>
            <a:r>
              <a:rPr lang="en-US" dirty="0" err="1">
                <a:latin typeface="Times New Roman"/>
                <a:cs typeface="Times New Roman"/>
              </a:rPr>
              <a:t>su</a:t>
            </a:r>
            <a:r>
              <a:rPr lang="en-US" dirty="0">
                <a:latin typeface="Times New Roman"/>
                <a:cs typeface="Times New Roman"/>
              </a:rPr>
              <a:t> </a:t>
            </a:r>
            <a:r>
              <a:rPr lang="en-US" dirty="0" err="1">
                <a:latin typeface="Times New Roman"/>
                <a:cs typeface="Times New Roman"/>
              </a:rPr>
              <a:t>teiginiu</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jiems</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pPr algn="just"/>
            <a:r>
              <a:rPr lang="en-US" dirty="0" err="1">
                <a:latin typeface="Times New Roman"/>
                <a:cs typeface="Times New Roman"/>
              </a:rPr>
              <a:t>Dauguma</a:t>
            </a:r>
            <a:r>
              <a:rPr lang="en-US" dirty="0">
                <a:latin typeface="Times New Roman"/>
                <a:cs typeface="Times New Roman"/>
              </a:rPr>
              <a:t> </a:t>
            </a:r>
            <a:r>
              <a:rPr lang="en-US" dirty="0" err="1">
                <a:latin typeface="Times New Roman"/>
                <a:cs typeface="Times New Roman"/>
              </a:rPr>
              <a:t>respondentų</a:t>
            </a:r>
            <a:r>
              <a:rPr lang="en-US" dirty="0">
                <a:latin typeface="Times New Roman"/>
                <a:cs typeface="Times New Roman"/>
              </a:rPr>
              <a:t>- </a:t>
            </a:r>
            <a:r>
              <a:rPr lang="en-US" b="1" dirty="0">
                <a:latin typeface="Times New Roman"/>
                <a:cs typeface="Times New Roman"/>
              </a:rPr>
              <a:t>57%</a:t>
            </a:r>
            <a:r>
              <a:rPr lang="en-US" dirty="0">
                <a:latin typeface="Times New Roman"/>
                <a:cs typeface="Times New Roman"/>
              </a:rPr>
              <a:t> ko </a:t>
            </a:r>
            <a:r>
              <a:rPr lang="en-US" dirty="0" err="1">
                <a:latin typeface="Times New Roman"/>
                <a:cs typeface="Times New Roman"/>
              </a:rPr>
              <a:t>gero</a:t>
            </a:r>
            <a:r>
              <a:rPr lang="en-US" dirty="0">
                <a:latin typeface="Times New Roman"/>
                <a:cs typeface="Times New Roman"/>
              </a:rPr>
              <a:t> </a:t>
            </a:r>
            <a:r>
              <a:rPr lang="en-US" dirty="0" err="1">
                <a:latin typeface="Times New Roman"/>
                <a:cs typeface="Times New Roman"/>
              </a:rPr>
              <a:t>nesutinka</a:t>
            </a:r>
            <a:r>
              <a:rPr lang="en-US"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darbai</a:t>
            </a:r>
            <a:r>
              <a:rPr lang="en-US" dirty="0">
                <a:latin typeface="Times New Roman"/>
                <a:cs typeface="Times New Roman"/>
              </a:rPr>
              <a:t> </a:t>
            </a:r>
            <a:r>
              <a:rPr lang="en-US" dirty="0" err="1">
                <a:latin typeface="Times New Roman"/>
                <a:cs typeface="Times New Roman"/>
              </a:rPr>
              <a:t>demonstruojami</a:t>
            </a:r>
            <a:r>
              <a:rPr lang="en-US" dirty="0">
                <a:latin typeface="Times New Roman"/>
                <a:cs typeface="Times New Roman"/>
              </a:rPr>
              <a:t> </a:t>
            </a:r>
            <a:r>
              <a:rPr lang="en-US" dirty="0" err="1">
                <a:latin typeface="Times New Roman"/>
                <a:cs typeface="Times New Roman"/>
              </a:rPr>
              <a:t>klas</a:t>
            </a:r>
            <a:r>
              <a:rPr lang="lt-LT" dirty="0">
                <a:latin typeface="Times New Roman"/>
                <a:cs typeface="Times New Roman"/>
              </a:rPr>
              <a:t>e</a:t>
            </a:r>
            <a:r>
              <a:rPr lang="en-US" dirty="0" err="1">
                <a:latin typeface="Times New Roman"/>
                <a:cs typeface="Times New Roman"/>
              </a:rPr>
              <a:t>i</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demonstruojamos</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a:p>
            <a:pPr algn="just"/>
            <a:r>
              <a:rPr lang="en-US" b="1" dirty="0" err="1"/>
              <a:t>Išvados</a:t>
            </a:r>
            <a:r>
              <a:rPr lang="en-US" b="1" dirty="0"/>
              <a:t> </a:t>
            </a:r>
            <a:r>
              <a:rPr lang="en-US" b="1" dirty="0" err="1"/>
              <a:t>leidžia</a:t>
            </a:r>
            <a:r>
              <a:rPr lang="en-US" b="1" dirty="0"/>
              <a:t> </a:t>
            </a:r>
            <a:r>
              <a:rPr lang="en-US" b="1" dirty="0" err="1"/>
              <a:t>priskirti</a:t>
            </a:r>
            <a:r>
              <a:rPr lang="en-US" b="1" dirty="0"/>
              <a:t> </a:t>
            </a:r>
            <a:r>
              <a:rPr lang="en-US" b="1" dirty="0" err="1"/>
              <a:t>klausimyno</a:t>
            </a:r>
            <a:r>
              <a:rPr lang="en-US" b="1" dirty="0"/>
              <a:t> </a:t>
            </a:r>
            <a:r>
              <a:rPr lang="en-US" b="1" dirty="0" err="1"/>
              <a:t>rezultatams</a:t>
            </a:r>
            <a:r>
              <a:rPr lang="en-US" b="1" dirty="0"/>
              <a:t> 3-i</a:t>
            </a:r>
            <a:r>
              <a:rPr lang="lt-LT" b="1" dirty="0"/>
              <a:t>ą lygį</a:t>
            </a:r>
            <a:endParaRPr lang="ru-RU" dirty="0"/>
          </a:p>
          <a:p>
            <a:pPr algn="just"/>
            <a:endParaRPr lang="en-US" dirty="0">
              <a:latin typeface="Times New Roman"/>
              <a:cs typeface="Times New Roman"/>
            </a:endParaRPr>
          </a:p>
        </p:txBody>
      </p:sp>
      <p:sp>
        <p:nvSpPr>
          <p:cNvPr id="2" name="Title 1"/>
          <p:cNvSpPr>
            <a:spLocks noGrp="1"/>
          </p:cNvSpPr>
          <p:nvPr>
            <p:ph type="title"/>
          </p:nvPr>
        </p:nvSpPr>
        <p:spPr>
          <a:xfrm>
            <a:off x="549275" y="107576"/>
            <a:ext cx="8042276" cy="811559"/>
          </a:xfrm>
        </p:spPr>
        <p:txBody>
          <a:bodyPr/>
          <a:lstStyle/>
          <a:p>
            <a:r>
              <a:rPr lang="en-US" dirty="0">
                <a:latin typeface="Times New Roman"/>
                <a:cs typeface="Times New Roman"/>
              </a:rPr>
              <a:t> </a:t>
            </a:r>
            <a:r>
              <a:rPr lang="en-US" dirty="0" err="1">
                <a:latin typeface="Times New Roman"/>
                <a:cs typeface="Times New Roman"/>
              </a:rPr>
              <a:t>Galutinės</a:t>
            </a:r>
            <a:r>
              <a:rPr lang="en-US" dirty="0">
                <a:latin typeface="Times New Roman"/>
                <a:cs typeface="Times New Roman"/>
              </a:rPr>
              <a:t> </a:t>
            </a:r>
            <a:r>
              <a:rPr lang="en-US" dirty="0" err="1">
                <a:latin typeface="Times New Roman"/>
                <a:cs typeface="Times New Roman"/>
              </a:rPr>
              <a:t>išvados</a:t>
            </a:r>
            <a:endParaRPr lang="en-US" dirty="0">
              <a:latin typeface="Times New Roman"/>
              <a:cs typeface="Times New Roman"/>
            </a:endParaRPr>
          </a:p>
        </p:txBody>
      </p:sp>
    </p:spTree>
    <p:extLst>
      <p:ext uri="{BB962C8B-B14F-4D97-AF65-F5344CB8AC3E}">
        <p14:creationId xmlns:p14="http://schemas.microsoft.com/office/powerpoint/2010/main" val="12283707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685174"/>
            <a:ext cx="9144000" cy="6172828"/>
          </a:xfrm>
        </p:spPr>
        <p:txBody>
          <a:bodyPr>
            <a:noAutofit/>
          </a:bodyPr>
          <a:lstStyle/>
          <a:p>
            <a:pPr algn="just"/>
            <a:r>
              <a:rPr lang="lt-LT" dirty="0">
                <a:latin typeface="Times New Roman"/>
                <a:cs typeface="Times New Roman"/>
              </a:rPr>
              <a:t>Dauguma apklaustųjų </a:t>
            </a:r>
            <a:r>
              <a:rPr lang="lt-LT" b="1" dirty="0">
                <a:latin typeface="Times New Roman"/>
                <a:cs typeface="Times New Roman"/>
              </a:rPr>
              <a:t>68%</a:t>
            </a:r>
            <a:r>
              <a:rPr lang="lt-LT" dirty="0">
                <a:latin typeface="Times New Roman"/>
                <a:cs typeface="Times New Roman"/>
              </a:rPr>
              <a:t> visiškai sutinka su teiginiu, kad vaikui prieinami įvairūs mokymuisi skirti ištekliai (knygos, priemonės, žaislai). </a:t>
            </a:r>
          </a:p>
          <a:p>
            <a:pPr algn="just"/>
            <a:r>
              <a:rPr lang="lt-LT" dirty="0">
                <a:latin typeface="Times New Roman"/>
                <a:cs typeface="Times New Roman"/>
              </a:rPr>
              <a:t>Dauguma respondentų </a:t>
            </a:r>
            <a:r>
              <a:rPr lang="lt-LT" b="1" dirty="0">
                <a:latin typeface="Times New Roman"/>
                <a:cs typeface="Times New Roman"/>
              </a:rPr>
              <a:t>54%</a:t>
            </a:r>
            <a:r>
              <a:rPr lang="lt-LT" dirty="0">
                <a:latin typeface="Times New Roman"/>
                <a:cs typeface="Times New Roman"/>
              </a:rPr>
              <a:t> visiškai sutinka su pateiktu teiginiu, kad vaiko klasėje yra informacijos šaltinių, kurie skatina tyrinėti, ieškoti, gilinti žiniais (pvz stendai, knygos, skaitmeninės priemonės).</a:t>
            </a:r>
          </a:p>
          <a:p>
            <a:pPr algn="just"/>
            <a:r>
              <a:rPr lang="lt-LT" dirty="0">
                <a:latin typeface="Times New Roman"/>
                <a:cs typeface="Times New Roman"/>
              </a:rPr>
              <a:t>Dauguma respondentų </a:t>
            </a:r>
            <a:r>
              <a:rPr lang="lt-LT" b="1" dirty="0">
                <a:latin typeface="Times New Roman"/>
                <a:cs typeface="Times New Roman"/>
              </a:rPr>
              <a:t>48%</a:t>
            </a:r>
            <a:r>
              <a:rPr lang="lt-LT" dirty="0">
                <a:latin typeface="Times New Roman"/>
                <a:cs typeface="Times New Roman"/>
              </a:rPr>
              <a:t> visiškai sutinka su pateiktu teiginiu, kad</a:t>
            </a:r>
            <a:r>
              <a:rPr lang="en-US" dirty="0">
                <a:latin typeface="Times New Roman"/>
                <a:cs typeface="Times New Roman"/>
              </a:rPr>
              <a:t> </a:t>
            </a:r>
            <a:r>
              <a:rPr lang="lt-LT" dirty="0">
                <a:latin typeface="Times New Roman"/>
                <a:cs typeface="Times New Roman"/>
              </a:rPr>
              <a:t>vaikas  savarankiškai naudojasi fizinėje aplinkoje esančiais ištekliaias.</a:t>
            </a:r>
          </a:p>
          <a:p>
            <a:pPr algn="just"/>
            <a:r>
              <a:rPr lang="lt-LT" dirty="0">
                <a:latin typeface="Times New Roman"/>
                <a:cs typeface="Times New Roman"/>
              </a:rPr>
              <a:t>Dauguma respondentų </a:t>
            </a:r>
            <a:r>
              <a:rPr lang="lt-LT" b="1" dirty="0">
                <a:latin typeface="Times New Roman"/>
                <a:cs typeface="Times New Roman"/>
              </a:rPr>
              <a:t>53%</a:t>
            </a:r>
            <a:r>
              <a:rPr lang="lt-LT" dirty="0">
                <a:latin typeface="Times New Roman"/>
                <a:cs typeface="Times New Roman"/>
              </a:rPr>
              <a:t> visiškai sutinka su teiginiu, kad vaikai turi galimybę laisvai rinktis veiklas ugdymo įstaigos aplinkoje.</a:t>
            </a:r>
          </a:p>
          <a:p>
            <a:pPr algn="just"/>
            <a:r>
              <a:rPr lang="lt-LT" dirty="0">
                <a:latin typeface="Times New Roman"/>
                <a:cs typeface="Times New Roman"/>
              </a:rPr>
              <a:t>Dauguma apklausos dalyvių </a:t>
            </a:r>
            <a:r>
              <a:rPr lang="lt-LT" b="1" dirty="0">
                <a:latin typeface="Times New Roman"/>
                <a:cs typeface="Times New Roman"/>
              </a:rPr>
              <a:t>48% </a:t>
            </a:r>
            <a:r>
              <a:rPr lang="lt-LT" dirty="0">
                <a:latin typeface="Times New Roman"/>
                <a:cs typeface="Times New Roman"/>
              </a:rPr>
              <a:t>ko gero sutinka su teiginiu, kad fizinė aplinka pritaikyta įvairiems vaiko poreikiams ir gebėjimams.</a:t>
            </a:r>
            <a:r>
              <a:rPr lang="ru-RU" dirty="0">
                <a:latin typeface="Times New Roman"/>
                <a:cs typeface="Times New Roman"/>
              </a:rPr>
              <a:t> </a:t>
            </a:r>
            <a:endParaRPr lang="en-US" dirty="0">
              <a:latin typeface="Times New Roman"/>
              <a:cs typeface="Times New Roman"/>
            </a:endParaRPr>
          </a:p>
          <a:p>
            <a:pPr algn="just"/>
            <a:r>
              <a:rPr lang="lt-LT" dirty="0">
                <a:latin typeface="Times New Roman"/>
                <a:cs typeface="Times New Roman"/>
              </a:rPr>
              <a:t>Didžioji dalis respondentų </a:t>
            </a:r>
            <a:r>
              <a:rPr lang="lt-LT" b="1" dirty="0">
                <a:latin typeface="Times New Roman"/>
                <a:cs typeface="Times New Roman"/>
              </a:rPr>
              <a:t>52%</a:t>
            </a:r>
            <a:r>
              <a:rPr lang="lt-LT" dirty="0">
                <a:latin typeface="Times New Roman"/>
                <a:cs typeface="Times New Roman"/>
              </a:rPr>
              <a:t> visiškai sutinka su teiginiu, kad vaikas patogiai jaučiasi tiek viduje, tiek lauke esančiuose erdvėse</a:t>
            </a:r>
            <a:r>
              <a:rPr lang="lt-LT" dirty="0"/>
              <a:t>. </a:t>
            </a:r>
            <a:endParaRPr lang="ru-RU" dirty="0"/>
          </a:p>
          <a:p>
            <a:pPr algn="just"/>
            <a:r>
              <a:rPr lang="en-US" b="1" dirty="0" err="1"/>
              <a:t>Išvados</a:t>
            </a:r>
            <a:r>
              <a:rPr lang="en-US" b="1" dirty="0"/>
              <a:t> </a:t>
            </a:r>
            <a:r>
              <a:rPr lang="en-US" b="1" dirty="0" err="1"/>
              <a:t>leidžia</a:t>
            </a:r>
            <a:r>
              <a:rPr lang="en-US" b="1" dirty="0"/>
              <a:t> </a:t>
            </a:r>
            <a:r>
              <a:rPr lang="en-US" b="1" dirty="0" err="1"/>
              <a:t>priskirti</a:t>
            </a:r>
            <a:r>
              <a:rPr lang="en-US" b="1" dirty="0"/>
              <a:t> </a:t>
            </a:r>
            <a:r>
              <a:rPr lang="en-US" b="1" dirty="0" err="1"/>
              <a:t>klausimyno</a:t>
            </a:r>
            <a:r>
              <a:rPr lang="en-US" b="1" dirty="0"/>
              <a:t> </a:t>
            </a:r>
            <a:r>
              <a:rPr lang="en-US" b="1" dirty="0" err="1"/>
              <a:t>rezultatams</a:t>
            </a:r>
            <a:r>
              <a:rPr lang="en-US" b="1" dirty="0"/>
              <a:t> 3-i</a:t>
            </a:r>
            <a:r>
              <a:rPr lang="lt-LT" b="1" dirty="0"/>
              <a:t>ą lygį</a:t>
            </a:r>
            <a:endParaRPr lang="ru-RU" dirty="0"/>
          </a:p>
          <a:p>
            <a:pPr algn="just"/>
            <a:endParaRPr lang="en-US" dirty="0">
              <a:latin typeface="Times New Roman"/>
              <a:cs typeface="Times New Roman"/>
            </a:endParaRPr>
          </a:p>
          <a:p>
            <a:pPr marL="0" indent="0" algn="just">
              <a:buNone/>
            </a:pPr>
            <a:r>
              <a:rPr lang="lt-LT" dirty="0">
                <a:latin typeface="Times New Roman"/>
                <a:cs typeface="Times New Roman"/>
              </a:rPr>
              <a:t>     	</a:t>
            </a:r>
            <a:r>
              <a:rPr lang="ru-RU" dirty="0">
                <a:latin typeface="Times New Roman"/>
                <a:cs typeface="Times New Roman"/>
              </a:rPr>
              <a:t> </a:t>
            </a:r>
            <a:r>
              <a:rPr lang="lt-LT" dirty="0">
                <a:latin typeface="Times New Roman"/>
                <a:cs typeface="Times New Roman"/>
              </a:rPr>
              <a:t>	</a:t>
            </a:r>
            <a:endParaRPr lang="en-US" dirty="0">
              <a:latin typeface="Times New Roman"/>
              <a:cs typeface="Times New Roman"/>
            </a:endParaRPr>
          </a:p>
        </p:txBody>
      </p:sp>
      <p:sp>
        <p:nvSpPr>
          <p:cNvPr id="3" name="Title 2"/>
          <p:cNvSpPr>
            <a:spLocks noGrp="1"/>
          </p:cNvSpPr>
          <p:nvPr>
            <p:ph type="title"/>
          </p:nvPr>
        </p:nvSpPr>
        <p:spPr>
          <a:xfrm>
            <a:off x="688490" y="125440"/>
            <a:ext cx="7756263" cy="559733"/>
          </a:xfrm>
        </p:spPr>
        <p:txBody>
          <a:bodyPr/>
          <a:lstStyle/>
          <a:p>
            <a:r>
              <a:rPr lang="en-US" sz="3600" dirty="0">
                <a:latin typeface="Times New Roman"/>
                <a:cs typeface="Times New Roman"/>
              </a:rPr>
              <a:t> </a:t>
            </a:r>
            <a:r>
              <a:rPr lang="en-US" sz="3600" dirty="0" err="1">
                <a:latin typeface="Times New Roman"/>
                <a:cs typeface="Times New Roman"/>
              </a:rPr>
              <a:t>Išvados</a:t>
            </a:r>
            <a:endParaRPr lang="en-US" sz="3600" dirty="0">
              <a:latin typeface="Times New Roman"/>
              <a:cs typeface="Times New Roman"/>
            </a:endParaRPr>
          </a:p>
        </p:txBody>
      </p:sp>
    </p:spTree>
    <p:extLst>
      <p:ext uri="{BB962C8B-B14F-4D97-AF65-F5344CB8AC3E}">
        <p14:creationId xmlns:p14="http://schemas.microsoft.com/office/powerpoint/2010/main" val="375529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25176"/>
            <a:ext cx="9143999" cy="5632824"/>
          </a:xfrm>
        </p:spPr>
        <p:txBody>
          <a:bodyPr>
            <a:normAutofit/>
          </a:bodyPr>
          <a:lstStyle/>
          <a:p>
            <a:r>
              <a:rPr lang="en-US" sz="3200" dirty="0" err="1">
                <a:latin typeface="Times New Roman"/>
                <a:cs typeface="Times New Roman"/>
              </a:rPr>
              <a:t>Rodiklis</a:t>
            </a:r>
            <a:r>
              <a:rPr lang="en-US" sz="3200" dirty="0">
                <a:latin typeface="Times New Roman"/>
                <a:cs typeface="Times New Roman"/>
              </a:rPr>
              <a:t>. 3.1.1. </a:t>
            </a:r>
            <a:r>
              <a:rPr lang="en-US" sz="3200" dirty="0" err="1">
                <a:latin typeface="Times New Roman"/>
                <a:cs typeface="Times New Roman"/>
              </a:rPr>
              <a:t>Įranga</a:t>
            </a:r>
            <a:r>
              <a:rPr lang="en-US" sz="3200" dirty="0">
                <a:latin typeface="Times New Roman"/>
                <a:cs typeface="Times New Roman"/>
              </a:rPr>
              <a:t> </a:t>
            </a:r>
            <a:r>
              <a:rPr lang="en-US" sz="3200" dirty="0" err="1">
                <a:latin typeface="Times New Roman"/>
                <a:cs typeface="Times New Roman"/>
              </a:rPr>
              <a:t>ir</a:t>
            </a:r>
            <a:r>
              <a:rPr lang="en-US" sz="3200" dirty="0">
                <a:latin typeface="Times New Roman"/>
                <a:cs typeface="Times New Roman"/>
              </a:rPr>
              <a:t> </a:t>
            </a:r>
            <a:r>
              <a:rPr lang="en-US" sz="3200" dirty="0" err="1">
                <a:latin typeface="Times New Roman"/>
                <a:cs typeface="Times New Roman"/>
              </a:rPr>
              <a:t>priemonės</a:t>
            </a:r>
            <a:r>
              <a:rPr lang="en-US" sz="3200" dirty="0">
                <a:latin typeface="Times New Roman"/>
                <a:cs typeface="Times New Roman"/>
              </a:rPr>
              <a:t>.</a:t>
            </a:r>
          </a:p>
          <a:p>
            <a:r>
              <a:rPr lang="en-US" sz="3200" dirty="0" err="1">
                <a:latin typeface="Times New Roman"/>
                <a:cs typeface="Times New Roman"/>
              </a:rPr>
              <a:t>Raktiniai</a:t>
            </a:r>
            <a:r>
              <a:rPr lang="en-US" sz="3200" dirty="0">
                <a:latin typeface="Times New Roman"/>
                <a:cs typeface="Times New Roman"/>
              </a:rPr>
              <a:t> </a:t>
            </a:r>
            <a:r>
              <a:rPr lang="en-US" sz="3200" dirty="0" err="1">
                <a:latin typeface="Times New Roman"/>
                <a:cs typeface="Times New Roman"/>
              </a:rPr>
              <a:t>žodžiai</a:t>
            </a:r>
            <a:r>
              <a:rPr lang="en-US" sz="3200" dirty="0">
                <a:latin typeface="Times New Roman"/>
                <a:cs typeface="Times New Roman"/>
              </a:rPr>
              <a:t>: </a:t>
            </a:r>
            <a:r>
              <a:rPr lang="en-US" sz="3200" dirty="0" err="1">
                <a:latin typeface="Times New Roman"/>
                <a:cs typeface="Times New Roman"/>
              </a:rPr>
              <a:t>Įvairovė</a:t>
            </a:r>
            <a:r>
              <a:rPr lang="en-US" sz="3200" dirty="0">
                <a:latin typeface="Times New Roman"/>
                <a:cs typeface="Times New Roman"/>
              </a:rPr>
              <a:t>; </a:t>
            </a:r>
            <a:r>
              <a:rPr lang="en-US" sz="3200" dirty="0" err="1">
                <a:latin typeface="Times New Roman"/>
                <a:cs typeface="Times New Roman"/>
              </a:rPr>
              <a:t>Šiuolaikiškumas</a:t>
            </a:r>
            <a:r>
              <a:rPr lang="en-US" sz="3200" dirty="0">
                <a:latin typeface="Times New Roman"/>
                <a:cs typeface="Times New Roman"/>
              </a:rPr>
              <a:t>.</a:t>
            </a:r>
          </a:p>
        </p:txBody>
      </p:sp>
      <p:sp>
        <p:nvSpPr>
          <p:cNvPr id="2" name="Title 1"/>
          <p:cNvSpPr>
            <a:spLocks noGrp="1"/>
          </p:cNvSpPr>
          <p:nvPr>
            <p:ph type="title"/>
          </p:nvPr>
        </p:nvSpPr>
        <p:spPr>
          <a:xfrm>
            <a:off x="549275" y="107576"/>
            <a:ext cx="8594724" cy="953248"/>
          </a:xfrm>
        </p:spPr>
        <p:txBody>
          <a:bodyPr/>
          <a:lstStyle/>
          <a:p>
            <a:r>
              <a:rPr lang="en-US" sz="4000" dirty="0" err="1">
                <a:latin typeface="Times New Roman"/>
                <a:cs typeface="Times New Roman"/>
              </a:rPr>
              <a:t>Mokiniai</a:t>
            </a:r>
            <a:endParaRPr lang="en-US" sz="4000" dirty="0">
              <a:latin typeface="Times New Roman"/>
              <a:cs typeface="Times New Roman"/>
            </a:endParaRPr>
          </a:p>
        </p:txBody>
      </p:sp>
    </p:spTree>
    <p:extLst>
      <p:ext uri="{BB962C8B-B14F-4D97-AF65-F5344CB8AC3E}">
        <p14:creationId xmlns:p14="http://schemas.microsoft.com/office/powerpoint/2010/main" val="6201569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002694"/>
            <a:ext cx="9144000" cy="5855305"/>
          </a:xfrm>
        </p:spPr>
        <p:txBody>
          <a:bodyPr/>
          <a:lstStyle/>
          <a:p>
            <a:pPr algn="just"/>
            <a:r>
              <a:rPr lang="lt-LT" dirty="0">
                <a:latin typeface="Times New Roman"/>
                <a:cs typeface="Times New Roman"/>
              </a:rPr>
              <a:t>Dauguma apklaustųjų </a:t>
            </a:r>
            <a:r>
              <a:rPr lang="lt-LT" b="1" dirty="0">
                <a:latin typeface="Times New Roman"/>
                <a:cs typeface="Times New Roman"/>
              </a:rPr>
              <a:t>39%</a:t>
            </a:r>
            <a:r>
              <a:rPr lang="lt-LT" dirty="0">
                <a:latin typeface="Times New Roman"/>
                <a:cs typeface="Times New Roman"/>
              </a:rPr>
              <a:t> visiškai sutinka su teiginiu, kad vaikas yra įtrauktas į mokymosi aplinkų kūrimą ir atnaujinimo procesą (siūlant idėjas, informacinių plakatų pasirinkimas, priemonių pasirinkimas ir pan.) </a:t>
            </a:r>
          </a:p>
          <a:p>
            <a:pPr algn="just"/>
            <a:r>
              <a:rPr lang="lt-LT" dirty="0">
                <a:latin typeface="Times New Roman"/>
                <a:cs typeface="Times New Roman"/>
              </a:rPr>
              <a:t>Dauguma respondentų </a:t>
            </a:r>
            <a:r>
              <a:rPr lang="lt-LT" b="1" dirty="0">
                <a:latin typeface="Times New Roman"/>
                <a:cs typeface="Times New Roman"/>
              </a:rPr>
              <a:t>50% </a:t>
            </a:r>
            <a:r>
              <a:rPr lang="lt-LT" dirty="0">
                <a:latin typeface="Times New Roman"/>
                <a:cs typeface="Times New Roman"/>
              </a:rPr>
              <a:t>visiškai sutinka su teiginiu, kad vaikai skatinami aktyviai dalyvauti pamokoje atliekant kūrybiškas ir interaktyvias užduotis.	</a:t>
            </a:r>
            <a:endParaRPr lang="ru-RU" dirty="0">
              <a:latin typeface="Times New Roman"/>
              <a:cs typeface="Times New Roman"/>
            </a:endParaRPr>
          </a:p>
          <a:p>
            <a:pPr algn="just"/>
            <a:r>
              <a:rPr lang="lt-LT" dirty="0"/>
              <a:t> </a:t>
            </a:r>
            <a:r>
              <a:rPr lang="lt-LT" dirty="0">
                <a:latin typeface="Times New Roman"/>
                <a:cs typeface="Times New Roman"/>
              </a:rPr>
              <a:t>Dauguma apklausos dalyvių </a:t>
            </a:r>
            <a:r>
              <a:rPr lang="lt-LT" b="1" dirty="0">
                <a:latin typeface="Times New Roman"/>
                <a:cs typeface="Times New Roman"/>
              </a:rPr>
              <a:t>42%</a:t>
            </a:r>
            <a:r>
              <a:rPr lang="lt-LT" dirty="0">
                <a:latin typeface="Times New Roman"/>
                <a:cs typeface="Times New Roman"/>
              </a:rPr>
              <a:t> visiškai sutinka ir ko gero sutinka su teiginiu, kad vaikų darbai (rašiniai, projektai, kūrybiniai darbai ir pan.) demonstruojami klasei ir mokyklos bendruomenei per pristatymą žodžiu, eksponavimą progimnazijos erdvėse (stendus, parodas) arba demonstruojamos renginiuose.	</a:t>
            </a:r>
            <a:r>
              <a:rPr lang="ru-RU" dirty="0">
                <a:latin typeface="Times New Roman"/>
                <a:cs typeface="Times New Roman"/>
              </a:rPr>
              <a:t> </a:t>
            </a:r>
          </a:p>
          <a:p>
            <a:pPr algn="just"/>
            <a:r>
              <a:rPr lang="en-US" b="1" dirty="0" err="1"/>
              <a:t>Išvados</a:t>
            </a:r>
            <a:r>
              <a:rPr lang="en-US" b="1" dirty="0"/>
              <a:t> </a:t>
            </a:r>
            <a:r>
              <a:rPr lang="en-US" b="1" dirty="0" err="1"/>
              <a:t>leidžia</a:t>
            </a:r>
            <a:r>
              <a:rPr lang="en-US" b="1" dirty="0"/>
              <a:t> </a:t>
            </a:r>
            <a:r>
              <a:rPr lang="en-US" b="1" dirty="0" err="1"/>
              <a:t>priskirti</a:t>
            </a:r>
            <a:r>
              <a:rPr lang="en-US" b="1" dirty="0"/>
              <a:t> </a:t>
            </a:r>
            <a:r>
              <a:rPr lang="en-US" b="1" dirty="0" err="1"/>
              <a:t>klausimyno</a:t>
            </a:r>
            <a:r>
              <a:rPr lang="en-US" b="1" dirty="0"/>
              <a:t> </a:t>
            </a:r>
            <a:r>
              <a:rPr lang="en-US" b="1" dirty="0" err="1"/>
              <a:t>rezultatams</a:t>
            </a:r>
            <a:r>
              <a:rPr lang="en-US" b="1" dirty="0"/>
              <a:t> 3-i</a:t>
            </a:r>
            <a:r>
              <a:rPr lang="lt-LT" b="1" dirty="0"/>
              <a:t>ą lygį</a:t>
            </a:r>
            <a:endParaRPr lang="ru-RU" dirty="0"/>
          </a:p>
          <a:p>
            <a:pPr algn="just"/>
            <a:endParaRPr lang="ru-RU" dirty="0">
              <a:latin typeface="Times New Roman"/>
              <a:cs typeface="Times New Roman"/>
            </a:endParaRPr>
          </a:p>
          <a:p>
            <a:endParaRPr lang="en-US" dirty="0">
              <a:latin typeface="Times New Roman"/>
              <a:cs typeface="Times New Roman"/>
            </a:endParaRPr>
          </a:p>
        </p:txBody>
      </p:sp>
      <p:sp>
        <p:nvSpPr>
          <p:cNvPr id="3" name="Title 2"/>
          <p:cNvSpPr>
            <a:spLocks noGrp="1"/>
          </p:cNvSpPr>
          <p:nvPr>
            <p:ph type="title"/>
          </p:nvPr>
        </p:nvSpPr>
        <p:spPr>
          <a:xfrm>
            <a:off x="688490" y="167116"/>
            <a:ext cx="7756263" cy="835578"/>
          </a:xfrm>
        </p:spPr>
        <p:txBody>
          <a:bodyPr/>
          <a:lstStyle/>
          <a:p>
            <a:r>
              <a:rPr lang="en-US" sz="3600" dirty="0" err="1">
                <a:latin typeface="Times New Roman"/>
                <a:cs typeface="Times New Roman"/>
              </a:rPr>
              <a:t>Galutinės</a:t>
            </a:r>
            <a:r>
              <a:rPr lang="en-US" sz="3600" dirty="0">
                <a:latin typeface="Times New Roman"/>
                <a:cs typeface="Times New Roman"/>
              </a:rPr>
              <a:t> </a:t>
            </a:r>
            <a:r>
              <a:rPr lang="en-US" sz="3600" dirty="0" err="1">
                <a:latin typeface="Times New Roman"/>
                <a:cs typeface="Times New Roman"/>
              </a:rPr>
              <a:t>išvados</a:t>
            </a:r>
            <a:endParaRPr lang="en-US" sz="3600" dirty="0">
              <a:latin typeface="Times New Roman"/>
              <a:cs typeface="Times New Roman"/>
            </a:endParaRPr>
          </a:p>
        </p:txBody>
      </p:sp>
    </p:spTree>
    <p:extLst>
      <p:ext uri="{BB962C8B-B14F-4D97-AF65-F5344CB8AC3E}">
        <p14:creationId xmlns:p14="http://schemas.microsoft.com/office/powerpoint/2010/main" val="36210687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87058"/>
            <a:ext cx="8889238" cy="5470941"/>
          </a:xfrm>
        </p:spPr>
        <p:txBody>
          <a:bodyPr/>
          <a:lstStyle/>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priemonėmis</a:t>
            </a:r>
            <a:r>
              <a:rPr lang="en-US" dirty="0">
                <a:latin typeface="Times New Roman"/>
                <a:cs typeface="Times New Roman"/>
              </a:rPr>
              <a:t>, </a:t>
            </a:r>
            <a:r>
              <a:rPr lang="en-US" dirty="0" err="1">
                <a:latin typeface="Times New Roman"/>
                <a:cs typeface="Times New Roman"/>
              </a:rPr>
              <a:t>kurių</a:t>
            </a:r>
            <a:r>
              <a:rPr lang="en-US" dirty="0">
                <a:latin typeface="Times New Roman"/>
                <a:cs typeface="Times New Roman"/>
              </a:rPr>
              <a:t> </a:t>
            </a:r>
            <a:r>
              <a:rPr lang="en-US" dirty="0" err="1">
                <a:latin typeface="Times New Roman"/>
                <a:cs typeface="Times New Roman"/>
              </a:rPr>
              <a:t>reikia</a:t>
            </a:r>
            <a:r>
              <a:rPr lang="en-US" dirty="0">
                <a:latin typeface="Times New Roman"/>
                <a:cs typeface="Times New Roman"/>
              </a:rPr>
              <a:t> </a:t>
            </a:r>
            <a:r>
              <a:rPr lang="en-US" dirty="0" err="1">
                <a:latin typeface="Times New Roman"/>
                <a:cs typeface="Times New Roman"/>
              </a:rPr>
              <a:t>mokantis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tinkamą</a:t>
            </a:r>
            <a:r>
              <a:rPr lang="en-US" dirty="0">
                <a:latin typeface="Times New Roman"/>
                <a:cs typeface="Times New Roman"/>
              </a:rPr>
              <a:t> </a:t>
            </a:r>
            <a:r>
              <a:rPr lang="en-US" dirty="0" err="1">
                <a:latin typeface="Times New Roman"/>
                <a:cs typeface="Times New Roman"/>
              </a:rPr>
              <a:t>techninės</a:t>
            </a:r>
            <a:r>
              <a:rPr lang="en-US" dirty="0">
                <a:latin typeface="Times New Roman"/>
                <a:cs typeface="Times New Roman"/>
              </a:rPr>
              <a:t> </a:t>
            </a:r>
            <a:r>
              <a:rPr lang="en-US" dirty="0" err="1">
                <a:latin typeface="Times New Roman"/>
                <a:cs typeface="Times New Roman"/>
              </a:rPr>
              <a:t>įrangos</a:t>
            </a:r>
            <a:r>
              <a:rPr lang="en-US" dirty="0">
                <a:latin typeface="Times New Roman"/>
                <a:cs typeface="Times New Roman"/>
              </a:rPr>
              <a:t> </a:t>
            </a:r>
            <a:r>
              <a:rPr lang="en-US" dirty="0" err="1">
                <a:latin typeface="Times New Roman"/>
                <a:cs typeface="Times New Roman"/>
              </a:rPr>
              <a:t>veikimą</a:t>
            </a:r>
            <a:r>
              <a:rPr lang="en-US" dirty="0">
                <a:latin typeface="Times New Roman"/>
                <a:cs typeface="Times New Roman"/>
              </a:rPr>
              <a:t> </a:t>
            </a:r>
            <a:r>
              <a:rPr lang="en-US" dirty="0" err="1">
                <a:latin typeface="Times New Roman"/>
                <a:cs typeface="Times New Roman"/>
              </a:rPr>
              <a:t>klasėje</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tobulinti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gebėjim</a:t>
            </a:r>
            <a:r>
              <a:rPr lang="lt-LT" dirty="0">
                <a:latin typeface="Times New Roman"/>
                <a:cs typeface="Times New Roman"/>
              </a:rPr>
              <a:t>ą</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 </a:t>
            </a:r>
            <a:r>
              <a:rPr lang="en-US" dirty="0" err="1">
                <a:latin typeface="Times New Roman"/>
                <a:cs typeface="Times New Roman"/>
              </a:rPr>
              <a:t>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teikti</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 </a:t>
            </a:r>
            <a:r>
              <a:rPr lang="en-US" dirty="0" err="1">
                <a:latin typeface="Times New Roman"/>
                <a:cs typeface="Times New Roman"/>
              </a:rPr>
              <a:t>ugdymo</a:t>
            </a:r>
            <a:r>
              <a:rPr lang="en-US" dirty="0">
                <a:latin typeface="Times New Roman"/>
                <a:cs typeface="Times New Roman"/>
              </a:rPr>
              <a:t> </a:t>
            </a:r>
            <a:r>
              <a:rPr lang="en-US" dirty="0" err="1">
                <a:latin typeface="Times New Roman"/>
                <a:cs typeface="Times New Roman"/>
              </a:rPr>
              <a:t>įstaigos</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skirti</a:t>
            </a:r>
            <a:r>
              <a:rPr lang="en-US" dirty="0">
                <a:latin typeface="Times New Roman"/>
                <a:cs typeface="Times New Roman"/>
              </a:rPr>
              <a:t> </a:t>
            </a:r>
            <a:r>
              <a:rPr lang="en-US" dirty="0" err="1">
                <a:latin typeface="Times New Roman"/>
                <a:cs typeface="Times New Roman"/>
              </a:rPr>
              <a:t>dėmesį</a:t>
            </a:r>
            <a:r>
              <a:rPr lang="en-US" dirty="0">
                <a:latin typeface="Times New Roman"/>
                <a:cs typeface="Times New Roman"/>
              </a:rPr>
              <a:t> </a:t>
            </a:r>
            <a:r>
              <a:rPr lang="en-US" dirty="0" err="1">
                <a:latin typeface="Times New Roman"/>
                <a:cs typeface="Times New Roman"/>
              </a:rPr>
              <a:t>fizinės</a:t>
            </a:r>
            <a:r>
              <a:rPr lang="en-US" dirty="0">
                <a:latin typeface="Times New Roman"/>
                <a:cs typeface="Times New Roman"/>
              </a:rPr>
              <a:t> </a:t>
            </a:r>
            <a:r>
              <a:rPr lang="en-US" dirty="0" err="1">
                <a:latin typeface="Times New Roman"/>
                <a:cs typeface="Times New Roman"/>
              </a:rPr>
              <a:t>aplinkos</a:t>
            </a:r>
            <a:r>
              <a:rPr lang="en-US" dirty="0">
                <a:latin typeface="Times New Roman"/>
                <a:cs typeface="Times New Roman"/>
              </a:rPr>
              <a:t> </a:t>
            </a:r>
            <a:r>
              <a:rPr lang="en-US" dirty="0" err="1">
                <a:latin typeface="Times New Roman"/>
                <a:cs typeface="Times New Roman"/>
              </a:rPr>
              <a:t>pritaikymui</a:t>
            </a:r>
            <a:r>
              <a:rPr lang="en-US" dirty="0">
                <a:latin typeface="Times New Roman"/>
                <a:cs typeface="Times New Roman"/>
              </a:rPr>
              <a:t> </a:t>
            </a:r>
            <a:r>
              <a:rPr lang="en-US" dirty="0" err="1">
                <a:latin typeface="Times New Roman"/>
                <a:cs typeface="Times New Roman"/>
              </a:rPr>
              <a:t>įvairiems</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poreikiams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gebėjimams</a:t>
            </a:r>
            <a:r>
              <a:rPr lang="en-US" dirty="0">
                <a:latin typeface="Times New Roman"/>
                <a:cs typeface="Times New Roman"/>
              </a:rPr>
              <a:t>.</a:t>
            </a:r>
          </a:p>
        </p:txBody>
      </p:sp>
      <p:sp>
        <p:nvSpPr>
          <p:cNvPr id="2" name="Title 1"/>
          <p:cNvSpPr>
            <a:spLocks noGrp="1"/>
          </p:cNvSpPr>
          <p:nvPr>
            <p:ph type="title"/>
          </p:nvPr>
        </p:nvSpPr>
        <p:spPr>
          <a:xfrm>
            <a:off x="549275" y="107576"/>
            <a:ext cx="8042276" cy="1095655"/>
          </a:xfrm>
        </p:spPr>
        <p:txBody>
          <a:bodyPr/>
          <a:lstStyle/>
          <a:p>
            <a:r>
              <a:rPr lang="en-US" sz="4400" dirty="0" err="1">
                <a:latin typeface="Times New Roman"/>
                <a:cs typeface="Times New Roman"/>
              </a:rPr>
              <a:t>Rekomendacijos</a:t>
            </a:r>
            <a:endParaRPr lang="en-US" sz="4400" dirty="0">
              <a:latin typeface="Times New Roman"/>
              <a:cs typeface="Times New Roman"/>
            </a:endParaRPr>
          </a:p>
        </p:txBody>
      </p:sp>
    </p:spTree>
    <p:extLst>
      <p:ext uri="{BB962C8B-B14F-4D97-AF65-F5344CB8AC3E}">
        <p14:creationId xmlns:p14="http://schemas.microsoft.com/office/powerpoint/2010/main" val="19070433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3500"/>
            <a:ext cx="9143999" cy="5554500"/>
          </a:xfrm>
        </p:spPr>
        <p:txBody>
          <a:bodyPr/>
          <a:lstStyle/>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patogią</a:t>
            </a:r>
            <a:r>
              <a:rPr lang="en-US" dirty="0">
                <a:latin typeface="Times New Roman"/>
                <a:cs typeface="Times New Roman"/>
              </a:rPr>
              <a:t> </a:t>
            </a:r>
            <a:r>
              <a:rPr lang="en-US" dirty="0" err="1">
                <a:latin typeface="Times New Roman"/>
                <a:cs typeface="Times New Roman"/>
              </a:rPr>
              <a:t>savijautą</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viduje</a:t>
            </a:r>
            <a:r>
              <a:rPr lang="en-US" dirty="0">
                <a:latin typeface="Times New Roman"/>
                <a:cs typeface="Times New Roman"/>
              </a:rPr>
              <a:t>, </a:t>
            </a:r>
            <a:r>
              <a:rPr lang="en-US" dirty="0" err="1">
                <a:latin typeface="Times New Roman"/>
                <a:cs typeface="Times New Roman"/>
              </a:rPr>
              <a:t>tiek</a:t>
            </a:r>
            <a:r>
              <a:rPr lang="en-US" dirty="0">
                <a:latin typeface="Times New Roman"/>
                <a:cs typeface="Times New Roman"/>
              </a:rPr>
              <a:t> </a:t>
            </a:r>
            <a:r>
              <a:rPr lang="en-US" dirty="0" err="1">
                <a:latin typeface="Times New Roman"/>
                <a:cs typeface="Times New Roman"/>
              </a:rPr>
              <a:t>lauke</a:t>
            </a:r>
            <a:r>
              <a:rPr lang="en-US" dirty="0">
                <a:latin typeface="Times New Roman"/>
                <a:cs typeface="Times New Roman"/>
              </a:rPr>
              <a:t> </a:t>
            </a:r>
            <a:r>
              <a:rPr lang="en-US" dirty="0" err="1">
                <a:latin typeface="Times New Roman"/>
                <a:cs typeface="Times New Roman"/>
              </a:rPr>
              <a:t>esančiose</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į</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procesą</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idėkas</a:t>
            </a:r>
            <a:r>
              <a:rPr lang="en-US" dirty="0">
                <a:latin typeface="Times New Roman"/>
                <a:cs typeface="Times New Roman"/>
              </a:rPr>
              <a:t>, </a:t>
            </a:r>
            <a:r>
              <a:rPr lang="en-US" dirty="0" err="1">
                <a:latin typeface="Times New Roman"/>
                <a:cs typeface="Times New Roman"/>
              </a:rPr>
              <a:t>informacinių</a:t>
            </a:r>
            <a:r>
              <a:rPr lang="en-US" dirty="0">
                <a:latin typeface="Times New Roman"/>
                <a:cs typeface="Times New Roman"/>
              </a:rPr>
              <a:t> </a:t>
            </a:r>
            <a:r>
              <a:rPr lang="en-US" dirty="0" err="1">
                <a:latin typeface="Times New Roman"/>
                <a:cs typeface="Times New Roman"/>
              </a:rPr>
              <a:t>plakatų</a:t>
            </a:r>
            <a:r>
              <a:rPr lang="en-US" dirty="0">
                <a:latin typeface="Times New Roman"/>
                <a:cs typeface="Times New Roman"/>
              </a:rPr>
              <a:t> </a:t>
            </a:r>
            <a:r>
              <a:rPr lang="en-US" dirty="0" err="1">
                <a:latin typeface="Times New Roman"/>
                <a:cs typeface="Times New Roman"/>
              </a:rPr>
              <a:t>pasirinkimą</a:t>
            </a:r>
            <a:r>
              <a:rPr lang="en-US" dirty="0">
                <a:latin typeface="Times New Roman"/>
                <a:cs typeface="Times New Roman"/>
              </a:rPr>
              <a:t>, </a:t>
            </a:r>
            <a:r>
              <a:rPr lang="en-US" dirty="0" err="1">
                <a:latin typeface="Times New Roman"/>
                <a:cs typeface="Times New Roman"/>
              </a:rPr>
              <a:t>priemonių</a:t>
            </a:r>
            <a:r>
              <a:rPr lang="en-US" dirty="0">
                <a:latin typeface="Times New Roman"/>
                <a:cs typeface="Times New Roman"/>
              </a:rPr>
              <a:t> </a:t>
            </a:r>
            <a:r>
              <a:rPr lang="en-US" dirty="0" err="1">
                <a:latin typeface="Times New Roman"/>
                <a:cs typeface="Times New Roman"/>
              </a:rPr>
              <a:t>pasirinkimą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pan).</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atliekant</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a:t>
            </a:r>
            <a:r>
              <a:rPr lang="lt-LT" dirty="0">
                <a:latin typeface="Times New Roman"/>
                <a:cs typeface="Times New Roman"/>
              </a:rPr>
              <a:t> </a:t>
            </a:r>
            <a:r>
              <a:rPr lang="en-US" dirty="0" err="1">
                <a:latin typeface="Times New Roman"/>
                <a:cs typeface="Times New Roman"/>
              </a:rPr>
              <a:t>kad</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atlikti</a:t>
            </a:r>
            <a:r>
              <a:rPr lang="en-US" dirty="0">
                <a:latin typeface="Times New Roman"/>
                <a:cs typeface="Times New Roman"/>
              </a:rPr>
              <a:t> </a:t>
            </a:r>
            <a:r>
              <a:rPr lang="en-US" dirty="0" err="1">
                <a:latin typeface="Times New Roman"/>
                <a:cs typeface="Times New Roman"/>
              </a:rPr>
              <a:t>darbai</a:t>
            </a:r>
            <a:r>
              <a:rPr lang="en-US" dirty="0">
                <a:latin typeface="Times New Roman"/>
                <a:cs typeface="Times New Roman"/>
              </a:rPr>
              <a:t> </a:t>
            </a:r>
            <a:r>
              <a:rPr lang="en-US" dirty="0" err="1">
                <a:latin typeface="Times New Roman"/>
                <a:cs typeface="Times New Roman"/>
              </a:rPr>
              <a:t>būtų</a:t>
            </a:r>
            <a:r>
              <a:rPr lang="en-US" dirty="0">
                <a:latin typeface="Times New Roman"/>
                <a:cs typeface="Times New Roman"/>
              </a:rPr>
              <a:t> </a:t>
            </a:r>
            <a:r>
              <a:rPr lang="en-US" dirty="0" err="1">
                <a:latin typeface="Times New Roman"/>
                <a:cs typeface="Times New Roman"/>
              </a:rPr>
              <a:t>demonstruojami</a:t>
            </a:r>
            <a:r>
              <a:rPr lang="en-US" dirty="0">
                <a:latin typeface="Times New Roman"/>
                <a:cs typeface="Times New Roman"/>
              </a:rPr>
              <a:t> </a:t>
            </a:r>
            <a:r>
              <a:rPr lang="en-US" dirty="0" err="1">
                <a:latin typeface="Times New Roman"/>
                <a:cs typeface="Times New Roman"/>
              </a:rPr>
              <a:t>klasei</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demonstruojamos</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p:txBody>
      </p:sp>
      <p:sp>
        <p:nvSpPr>
          <p:cNvPr id="2" name="Title 1"/>
          <p:cNvSpPr>
            <a:spLocks noGrp="1"/>
          </p:cNvSpPr>
          <p:nvPr>
            <p:ph type="title"/>
          </p:nvPr>
        </p:nvSpPr>
        <p:spPr>
          <a:xfrm>
            <a:off x="549275" y="107576"/>
            <a:ext cx="8042276" cy="1045521"/>
          </a:xfrm>
        </p:spPr>
        <p:txBody>
          <a:bodyPr/>
          <a:lstStyle/>
          <a:p>
            <a:r>
              <a:rPr lang="en-US" sz="4400" dirty="0" err="1">
                <a:latin typeface="Times New Roman"/>
                <a:cs typeface="Times New Roman"/>
              </a:rPr>
              <a:t>Rekomendacijos</a:t>
            </a:r>
            <a:endParaRPr lang="en-US" sz="4400" dirty="0">
              <a:latin typeface="Times New Roman"/>
              <a:cs typeface="Times New Roman"/>
            </a:endParaRPr>
          </a:p>
        </p:txBody>
      </p:sp>
    </p:spTree>
    <p:extLst>
      <p:ext uri="{BB962C8B-B14F-4D97-AF65-F5344CB8AC3E}">
        <p14:creationId xmlns:p14="http://schemas.microsoft.com/office/powerpoint/2010/main" val="15772269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301432"/>
            <a:ext cx="8998981" cy="5556568"/>
          </a:xfrm>
        </p:spPr>
        <p:txBody>
          <a:bodyPr/>
          <a:lstStyle/>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prieinamumą</a:t>
            </a:r>
            <a:r>
              <a:rPr lang="en-US" dirty="0">
                <a:latin typeface="Times New Roman"/>
                <a:cs typeface="Times New Roman"/>
              </a:rPr>
              <a:t> </a:t>
            </a:r>
            <a:r>
              <a:rPr lang="en-US" dirty="0" err="1">
                <a:latin typeface="Times New Roman"/>
                <a:cs typeface="Times New Roman"/>
              </a:rPr>
              <a:t>prie</a:t>
            </a:r>
            <a:r>
              <a:rPr lang="en-US" dirty="0">
                <a:latin typeface="Times New Roman"/>
                <a:cs typeface="Times New Roman"/>
              </a:rPr>
              <a:t> </a:t>
            </a:r>
            <a:r>
              <a:rPr lang="en-US" dirty="0" err="1">
                <a:latin typeface="Times New Roman"/>
                <a:cs typeface="Times New Roman"/>
              </a:rPr>
              <a:t>mokymuisi</a:t>
            </a:r>
            <a:r>
              <a:rPr lang="en-US" dirty="0">
                <a:latin typeface="Times New Roman"/>
                <a:cs typeface="Times New Roman"/>
              </a:rPr>
              <a:t> </a:t>
            </a:r>
            <a:r>
              <a:rPr lang="en-US" dirty="0" err="1">
                <a:latin typeface="Times New Roman"/>
                <a:cs typeface="Times New Roman"/>
              </a:rPr>
              <a:t>reikalingų</a:t>
            </a:r>
            <a:r>
              <a:rPr lang="en-US" dirty="0">
                <a:latin typeface="Times New Roman"/>
                <a:cs typeface="Times New Roman"/>
              </a:rPr>
              <a:t> </a:t>
            </a:r>
            <a:r>
              <a:rPr lang="en-US" dirty="0" err="1">
                <a:latin typeface="Times New Roman"/>
                <a:cs typeface="Times New Roman"/>
              </a:rPr>
              <a:t>priemonių</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medžiagos</a:t>
            </a:r>
            <a:r>
              <a:rPr lang="en-US" dirty="0">
                <a:latin typeface="Times New Roman"/>
                <a:cs typeface="Times New Roman"/>
              </a:rPr>
              <a:t>.</a:t>
            </a:r>
          </a:p>
          <a:p>
            <a:pPr algn="just"/>
            <a:r>
              <a:rPr lang="en-US" dirty="0" err="1">
                <a:latin typeface="Times New Roman"/>
                <a:cs typeface="Times New Roman"/>
              </a:rPr>
              <a:t>Rekomenduojama</a:t>
            </a:r>
            <a:r>
              <a:rPr lang="lt-LT" dirty="0">
                <a:latin typeface="Times New Roman"/>
                <a:cs typeface="Times New Roman"/>
              </a:rPr>
              <a:t> </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fizinę</a:t>
            </a:r>
            <a:r>
              <a:rPr lang="en-US" dirty="0">
                <a:latin typeface="Times New Roman"/>
                <a:cs typeface="Times New Roman"/>
              </a:rPr>
              <a:t> </a:t>
            </a:r>
            <a:r>
              <a:rPr lang="en-US" dirty="0" err="1">
                <a:latin typeface="Times New Roman"/>
                <a:cs typeface="Times New Roman"/>
              </a:rPr>
              <a:t>aplinka</a:t>
            </a:r>
            <a:r>
              <a:rPr lang="en-US" dirty="0">
                <a:latin typeface="Times New Roman"/>
                <a:cs typeface="Times New Roman"/>
              </a:rPr>
              <a:t> </a:t>
            </a:r>
            <a:r>
              <a:rPr lang="en-US" dirty="0" err="1">
                <a:latin typeface="Times New Roman"/>
                <a:cs typeface="Times New Roman"/>
              </a:rPr>
              <a:t>informaciniais</a:t>
            </a:r>
            <a:r>
              <a:rPr lang="en-US" dirty="0">
                <a:latin typeface="Times New Roman"/>
                <a:cs typeface="Times New Roman"/>
              </a:rPr>
              <a:t> </a:t>
            </a:r>
            <a:r>
              <a:rPr lang="en-US" dirty="0" err="1">
                <a:latin typeface="Times New Roman"/>
                <a:cs typeface="Times New Roman"/>
              </a:rPr>
              <a:t>šaltiniais</a:t>
            </a:r>
            <a:r>
              <a:rPr lang="en-US" dirty="0">
                <a:latin typeface="Times New Roman"/>
                <a:cs typeface="Times New Roman"/>
              </a:rPr>
              <a:t>, </a:t>
            </a:r>
            <a:r>
              <a:rPr lang="en-US" dirty="0" err="1">
                <a:latin typeface="Times New Roman"/>
                <a:cs typeface="Times New Roman"/>
              </a:rPr>
              <a:t>kurie</a:t>
            </a:r>
            <a:r>
              <a:rPr lang="en-US" dirty="0">
                <a:latin typeface="Times New Roman"/>
                <a:cs typeface="Times New Roman"/>
              </a:rPr>
              <a:t> </a:t>
            </a:r>
            <a:r>
              <a:rPr lang="en-US" dirty="0" err="1">
                <a:latin typeface="Times New Roman"/>
                <a:cs typeface="Times New Roman"/>
              </a:rPr>
              <a:t>skatina</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tyrinėti</a:t>
            </a:r>
            <a:r>
              <a:rPr lang="en-US" dirty="0">
                <a:latin typeface="Times New Roman"/>
                <a:cs typeface="Times New Roman"/>
              </a:rPr>
              <a:t>, </a:t>
            </a:r>
            <a:r>
              <a:rPr lang="en-US" dirty="0" err="1">
                <a:latin typeface="Times New Roman"/>
                <a:cs typeface="Times New Roman"/>
              </a:rPr>
              <a:t>ieškoti</a:t>
            </a:r>
            <a:r>
              <a:rPr lang="en-US" dirty="0">
                <a:latin typeface="Times New Roman"/>
                <a:cs typeface="Times New Roman"/>
              </a:rPr>
              <a:t>, </a:t>
            </a:r>
            <a:r>
              <a:rPr lang="en-US" dirty="0" err="1">
                <a:latin typeface="Times New Roman"/>
                <a:cs typeface="Times New Roman"/>
              </a:rPr>
              <a:t>gilini</a:t>
            </a:r>
            <a:r>
              <a:rPr lang="en-US" dirty="0">
                <a:latin typeface="Times New Roman"/>
                <a:cs typeface="Times New Roman"/>
              </a:rPr>
              <a:t> </a:t>
            </a:r>
            <a:r>
              <a:rPr lang="en-US" dirty="0" err="1">
                <a:latin typeface="Times New Roman"/>
                <a:cs typeface="Times New Roman"/>
              </a:rPr>
              <a:t>žinias</a:t>
            </a:r>
            <a:r>
              <a:rPr lang="en-US" dirty="0">
                <a:latin typeface="Times New Roman"/>
                <a:cs typeface="Times New Roman"/>
              </a:rPr>
              <a:t>.</a:t>
            </a:r>
          </a:p>
          <a:p>
            <a:pPr algn="just"/>
            <a:r>
              <a:rPr lang="en-US" dirty="0" err="1">
                <a:latin typeface="Times New Roman"/>
                <a:cs typeface="Times New Roman"/>
              </a:rPr>
              <a:t>Rekomenduojama</a:t>
            </a:r>
            <a:r>
              <a:rPr lang="lt-LT" dirty="0">
                <a:latin typeface="Times New Roman"/>
                <a:cs typeface="Times New Roman"/>
              </a:rPr>
              <a:t> </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naudoti</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 </a:t>
            </a:r>
            <a:r>
              <a:rPr lang="en-US" dirty="0" err="1">
                <a:latin typeface="Times New Roman"/>
                <a:cs typeface="Times New Roman"/>
              </a:rPr>
              <a:t>esančiais</a:t>
            </a:r>
            <a:r>
              <a:rPr lang="en-US" dirty="0">
                <a:latin typeface="Times New Roman"/>
                <a:cs typeface="Times New Roman"/>
              </a:rPr>
              <a:t> </a:t>
            </a:r>
            <a:r>
              <a:rPr lang="en-US" dirty="0" err="1">
                <a:latin typeface="Times New Roman"/>
                <a:cs typeface="Times New Roman"/>
              </a:rPr>
              <a:t>ištekliais</a:t>
            </a:r>
            <a:r>
              <a:rPr lang="en-US" dirty="0">
                <a:latin typeface="Times New Roman"/>
                <a:cs typeface="Times New Roman"/>
              </a:rPr>
              <a:t> </a:t>
            </a:r>
            <a:r>
              <a:rPr lang="en-US" dirty="0" err="1">
                <a:latin typeface="Times New Roman"/>
                <a:cs typeface="Times New Roman"/>
              </a:rPr>
              <a:t>savarankiškai</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apr</a:t>
            </a:r>
            <a:r>
              <a:rPr lang="lt-LT" dirty="0">
                <a:latin typeface="Times New Roman"/>
                <a:cs typeface="Times New Roman"/>
              </a:rPr>
              <a:t>ū</a:t>
            </a:r>
            <a:r>
              <a:rPr lang="en-US" dirty="0" err="1">
                <a:latin typeface="Times New Roman"/>
                <a:cs typeface="Times New Roman"/>
              </a:rPr>
              <a:t>pinti</a:t>
            </a:r>
            <a:r>
              <a:rPr lang="en-US" dirty="0">
                <a:latin typeface="Times New Roman"/>
                <a:cs typeface="Times New Roman"/>
              </a:rPr>
              <a:t> </a:t>
            </a:r>
            <a:r>
              <a:rPr lang="en-US" dirty="0" err="1">
                <a:latin typeface="Times New Roman"/>
                <a:cs typeface="Times New Roman"/>
              </a:rPr>
              <a:t>klasėje</a:t>
            </a:r>
            <a:r>
              <a:rPr lang="en-US" dirty="0">
                <a:latin typeface="Times New Roman"/>
                <a:cs typeface="Times New Roman"/>
              </a:rPr>
              <a:t> </a:t>
            </a:r>
            <a:r>
              <a:rPr lang="en-US" dirty="0" err="1">
                <a:latin typeface="Times New Roman"/>
                <a:cs typeface="Times New Roman"/>
              </a:rPr>
              <a:t>tinkamą</a:t>
            </a:r>
            <a:r>
              <a:rPr lang="en-US" dirty="0">
                <a:latin typeface="Times New Roman"/>
                <a:cs typeface="Times New Roman"/>
              </a:rPr>
              <a:t> </a:t>
            </a:r>
            <a:r>
              <a:rPr lang="en-US" dirty="0" err="1">
                <a:latin typeface="Times New Roman"/>
                <a:cs typeface="Times New Roman"/>
              </a:rPr>
              <a:t>techninės</a:t>
            </a:r>
            <a:r>
              <a:rPr lang="en-US" dirty="0">
                <a:latin typeface="Times New Roman"/>
                <a:cs typeface="Times New Roman"/>
              </a:rPr>
              <a:t> </a:t>
            </a:r>
            <a:r>
              <a:rPr lang="en-US" dirty="0" err="1">
                <a:latin typeface="Times New Roman"/>
                <a:cs typeface="Times New Roman"/>
              </a:rPr>
              <a:t>įrangos</a:t>
            </a:r>
            <a:r>
              <a:rPr lang="en-US" dirty="0">
                <a:latin typeface="Times New Roman"/>
                <a:cs typeface="Times New Roman"/>
              </a:rPr>
              <a:t> </a:t>
            </a:r>
            <a:r>
              <a:rPr lang="en-US" dirty="0" err="1">
                <a:latin typeface="Times New Roman"/>
                <a:cs typeface="Times New Roman"/>
              </a:rPr>
              <a:t>veikimą</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suteikti</a:t>
            </a:r>
            <a:r>
              <a:rPr lang="en-US" dirty="0">
                <a:latin typeface="Times New Roman"/>
                <a:cs typeface="Times New Roman"/>
              </a:rPr>
              <a:t> </a:t>
            </a:r>
            <a:r>
              <a:rPr lang="en-US" dirty="0" err="1">
                <a:latin typeface="Times New Roman"/>
                <a:cs typeface="Times New Roman"/>
              </a:rPr>
              <a:t>mokiniams</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rinktis</a:t>
            </a:r>
            <a:r>
              <a:rPr lang="en-US" dirty="0">
                <a:latin typeface="Times New Roman"/>
                <a:cs typeface="Times New Roman"/>
              </a:rPr>
              <a:t> </a:t>
            </a:r>
            <a:r>
              <a:rPr lang="en-US" dirty="0" err="1">
                <a:latin typeface="Times New Roman"/>
                <a:cs typeface="Times New Roman"/>
              </a:rPr>
              <a:t>skirtingas</a:t>
            </a:r>
            <a:r>
              <a:rPr lang="en-US" dirty="0">
                <a:latin typeface="Times New Roman"/>
                <a:cs typeface="Times New Roman"/>
              </a:rPr>
              <a:t>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vietas</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jų</a:t>
            </a:r>
            <a:r>
              <a:rPr lang="en-US" dirty="0">
                <a:latin typeface="Times New Roman"/>
                <a:cs typeface="Times New Roman"/>
              </a:rPr>
              <a:t> </a:t>
            </a:r>
            <a:r>
              <a:rPr lang="en-US" dirty="0" err="1">
                <a:latin typeface="Times New Roman"/>
                <a:cs typeface="Times New Roman"/>
              </a:rPr>
              <a:t>poreikius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aktyvumą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savarankiškumą</a:t>
            </a:r>
            <a:r>
              <a:rPr lang="en-US" dirty="0">
                <a:latin typeface="Times New Roman"/>
                <a:cs typeface="Times New Roman"/>
              </a:rPr>
              <a:t> </a:t>
            </a:r>
            <a:r>
              <a:rPr lang="en-US" dirty="0" err="1">
                <a:latin typeface="Times New Roman"/>
                <a:cs typeface="Times New Roman"/>
              </a:rPr>
              <a:t>klasės</a:t>
            </a:r>
            <a:r>
              <a:rPr lang="en-US" dirty="0">
                <a:latin typeface="Times New Roman"/>
                <a:cs typeface="Times New Roman"/>
              </a:rPr>
              <a:t> </a:t>
            </a:r>
            <a:r>
              <a:rPr lang="en-US" dirty="0" err="1">
                <a:latin typeface="Times New Roman"/>
                <a:cs typeface="Times New Roman"/>
              </a:rPr>
              <a:t>fizinėje</a:t>
            </a:r>
            <a:r>
              <a:rPr lang="en-US" dirty="0">
                <a:latin typeface="Times New Roman"/>
                <a:cs typeface="Times New Roman"/>
              </a:rPr>
              <a:t> </a:t>
            </a:r>
            <a:r>
              <a:rPr lang="en-US" dirty="0" err="1">
                <a:latin typeface="Times New Roman"/>
                <a:cs typeface="Times New Roman"/>
              </a:rPr>
              <a:t>aplinkoje</a:t>
            </a:r>
            <a:r>
              <a:rPr lang="en-US" dirty="0">
                <a:latin typeface="Times New Roman"/>
                <a:cs typeface="Times New Roman"/>
              </a:rPr>
              <a:t>.</a:t>
            </a:r>
          </a:p>
          <a:p>
            <a:pPr algn="just"/>
            <a:endParaRPr lang="en-US" dirty="0">
              <a:latin typeface="Times New Roman"/>
              <a:cs typeface="Times New Roman"/>
            </a:endParaRPr>
          </a:p>
        </p:txBody>
      </p:sp>
      <p:sp>
        <p:nvSpPr>
          <p:cNvPr id="2" name="Title 1"/>
          <p:cNvSpPr>
            <a:spLocks noGrp="1"/>
          </p:cNvSpPr>
          <p:nvPr>
            <p:ph type="title"/>
          </p:nvPr>
        </p:nvSpPr>
        <p:spPr>
          <a:xfrm>
            <a:off x="688490" y="344958"/>
            <a:ext cx="7756263" cy="956474"/>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27989302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254393"/>
            <a:ext cx="9144000" cy="5331169"/>
          </a:xfrm>
        </p:spPr>
        <p:txBody>
          <a:bodyPr/>
          <a:lstStyle/>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aiškiai</a:t>
            </a:r>
            <a:r>
              <a:rPr lang="en-US" dirty="0">
                <a:latin typeface="Times New Roman"/>
                <a:cs typeface="Times New Roman"/>
              </a:rPr>
              <a:t> </a:t>
            </a:r>
            <a:r>
              <a:rPr lang="en-US" dirty="0" err="1">
                <a:latin typeface="Times New Roman"/>
                <a:cs typeface="Times New Roman"/>
              </a:rPr>
              <a:t>strukt</a:t>
            </a:r>
            <a:r>
              <a:rPr lang="lt-LT" dirty="0">
                <a:latin typeface="Times New Roman"/>
                <a:cs typeface="Times New Roman"/>
              </a:rPr>
              <a:t>ū</a:t>
            </a:r>
            <a:r>
              <a:rPr lang="en-US" dirty="0" err="1">
                <a:latin typeface="Times New Roman"/>
                <a:cs typeface="Times New Roman"/>
              </a:rPr>
              <a:t>ruoti</a:t>
            </a:r>
            <a:r>
              <a:rPr lang="en-US" dirty="0">
                <a:latin typeface="Times New Roman"/>
                <a:cs typeface="Times New Roman"/>
              </a:rPr>
              <a:t> </a:t>
            </a:r>
            <a:r>
              <a:rPr lang="en-US" dirty="0" err="1">
                <a:latin typeface="Times New Roman"/>
                <a:cs typeface="Times New Roman"/>
              </a:rPr>
              <a:t>veiklos</a:t>
            </a:r>
            <a:r>
              <a:rPr lang="en-US" dirty="0">
                <a:latin typeface="Times New Roman"/>
                <a:cs typeface="Times New Roman"/>
              </a:rPr>
              <a:t> </a:t>
            </a:r>
            <a:r>
              <a:rPr lang="en-US" dirty="0" err="1">
                <a:latin typeface="Times New Roman"/>
                <a:cs typeface="Times New Roman"/>
              </a:rPr>
              <a:t>zonos</a:t>
            </a:r>
            <a:r>
              <a:rPr lang="en-US" dirty="0">
                <a:latin typeface="Times New Roman"/>
                <a:cs typeface="Times New Roman"/>
              </a:rPr>
              <a:t> (</a:t>
            </a:r>
            <a:r>
              <a:rPr lang="en-US" dirty="0" err="1">
                <a:latin typeface="Times New Roman"/>
                <a:cs typeface="Times New Roman"/>
              </a:rPr>
              <a:t>kampelius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paskatinti</a:t>
            </a:r>
            <a:r>
              <a:rPr lang="en-US" dirty="0">
                <a:latin typeface="Times New Roman"/>
                <a:cs typeface="Times New Roman"/>
              </a:rPr>
              <a:t> </a:t>
            </a:r>
            <a:r>
              <a:rPr lang="en-US" dirty="0" err="1">
                <a:latin typeface="Times New Roman"/>
                <a:cs typeface="Times New Roman"/>
              </a:rPr>
              <a:t>savarankišką</a:t>
            </a:r>
            <a:r>
              <a:rPr lang="en-US" dirty="0">
                <a:latin typeface="Times New Roman"/>
                <a:cs typeface="Times New Roman"/>
              </a:rPr>
              <a:t> </a:t>
            </a:r>
            <a:r>
              <a:rPr lang="en-US" dirty="0" err="1">
                <a:latin typeface="Times New Roman"/>
                <a:cs typeface="Times New Roman"/>
              </a:rPr>
              <a:t>veikimą</a:t>
            </a:r>
            <a:r>
              <a:rPr lang="en-US" dirty="0"/>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įtraukti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į </a:t>
            </a:r>
            <a:r>
              <a:rPr lang="en-US" dirty="0" err="1">
                <a:latin typeface="Times New Roman"/>
                <a:cs typeface="Times New Roman"/>
              </a:rPr>
              <a:t>mokymosi</a:t>
            </a:r>
            <a:r>
              <a:rPr lang="en-US" dirty="0">
                <a:latin typeface="Times New Roman"/>
                <a:cs typeface="Times New Roman"/>
              </a:rPr>
              <a:t> </a:t>
            </a:r>
            <a:r>
              <a:rPr lang="en-US" dirty="0" err="1">
                <a:latin typeface="Times New Roman"/>
                <a:cs typeface="Times New Roman"/>
              </a:rPr>
              <a:t>aplinkų</a:t>
            </a:r>
            <a:r>
              <a:rPr lang="en-US" dirty="0">
                <a:latin typeface="Times New Roman"/>
                <a:cs typeface="Times New Roman"/>
              </a:rPr>
              <a:t> </a:t>
            </a:r>
            <a:r>
              <a:rPr lang="en-US" dirty="0" err="1">
                <a:latin typeface="Times New Roman"/>
                <a:cs typeface="Times New Roman"/>
              </a:rPr>
              <a:t>kūrimą</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atnaujinimo</a:t>
            </a:r>
            <a:r>
              <a:rPr lang="en-US" dirty="0">
                <a:latin typeface="Times New Roman"/>
                <a:cs typeface="Times New Roman"/>
              </a:rPr>
              <a:t> </a:t>
            </a:r>
            <a:r>
              <a:rPr lang="en-US" dirty="0" err="1">
                <a:latin typeface="Times New Roman"/>
                <a:cs typeface="Times New Roman"/>
              </a:rPr>
              <a:t>procesą</a:t>
            </a:r>
            <a:r>
              <a:rPr lang="en-US" dirty="0">
                <a:latin typeface="Times New Roman"/>
                <a:cs typeface="Times New Roman"/>
              </a:rPr>
              <a:t>.</a:t>
            </a:r>
          </a:p>
          <a:p>
            <a:pPr algn="just"/>
            <a:r>
              <a:rPr lang="en-US" dirty="0" err="1">
                <a:latin typeface="Times New Roman"/>
                <a:cs typeface="Times New Roman"/>
              </a:rPr>
              <a:t>Rekomenduojama</a:t>
            </a:r>
            <a:r>
              <a:rPr lang="lt-LT" dirty="0">
                <a:latin typeface="Times New Roman"/>
                <a:cs typeface="Times New Roman"/>
              </a:rPr>
              <a:t>,</a:t>
            </a:r>
            <a:r>
              <a:rPr lang="en-US" dirty="0">
                <a:latin typeface="Times New Roman"/>
                <a:cs typeface="Times New Roman"/>
              </a:rPr>
              <a:t> </a:t>
            </a:r>
            <a:r>
              <a:rPr lang="en-US" dirty="0" err="1">
                <a:latin typeface="Times New Roman"/>
                <a:cs typeface="Times New Roman"/>
              </a:rPr>
              <a:t>skatinti</a:t>
            </a:r>
            <a:r>
              <a:rPr lang="en-US" dirty="0">
                <a:latin typeface="Times New Roman"/>
                <a:cs typeface="Times New Roman"/>
              </a:rPr>
              <a:t> </a:t>
            </a:r>
            <a:r>
              <a:rPr lang="en-US" dirty="0" err="1">
                <a:latin typeface="Times New Roman"/>
                <a:cs typeface="Times New Roman"/>
              </a:rPr>
              <a:t>mokinius</a:t>
            </a:r>
            <a:r>
              <a:rPr lang="en-US" dirty="0">
                <a:latin typeface="Times New Roman"/>
                <a:cs typeface="Times New Roman"/>
              </a:rPr>
              <a:t> </a:t>
            </a:r>
            <a:r>
              <a:rPr lang="en-US" dirty="0" err="1">
                <a:latin typeface="Times New Roman"/>
                <a:cs typeface="Times New Roman"/>
              </a:rPr>
              <a:t>aktyviai</a:t>
            </a:r>
            <a:r>
              <a:rPr lang="en-US" dirty="0">
                <a:latin typeface="Times New Roman"/>
                <a:cs typeface="Times New Roman"/>
              </a:rPr>
              <a:t> </a:t>
            </a:r>
            <a:r>
              <a:rPr lang="en-US" dirty="0" err="1">
                <a:latin typeface="Times New Roman"/>
                <a:cs typeface="Times New Roman"/>
              </a:rPr>
              <a:t>dalyvauti</a:t>
            </a:r>
            <a:r>
              <a:rPr lang="en-US" dirty="0">
                <a:latin typeface="Times New Roman"/>
                <a:cs typeface="Times New Roman"/>
              </a:rPr>
              <a:t> </a:t>
            </a:r>
            <a:r>
              <a:rPr lang="en-US" dirty="0" err="1">
                <a:latin typeface="Times New Roman"/>
                <a:cs typeface="Times New Roman"/>
              </a:rPr>
              <a:t>pamokoje</a:t>
            </a:r>
            <a:r>
              <a:rPr lang="en-US" dirty="0">
                <a:latin typeface="Times New Roman"/>
                <a:cs typeface="Times New Roman"/>
              </a:rPr>
              <a:t>, </a:t>
            </a:r>
            <a:r>
              <a:rPr lang="en-US" dirty="0" err="1">
                <a:latin typeface="Times New Roman"/>
                <a:cs typeface="Times New Roman"/>
              </a:rPr>
              <a:t>siūlant</a:t>
            </a:r>
            <a:r>
              <a:rPr lang="en-US" dirty="0">
                <a:latin typeface="Times New Roman"/>
                <a:cs typeface="Times New Roman"/>
              </a:rPr>
              <a:t> </a:t>
            </a:r>
            <a:r>
              <a:rPr lang="en-US" dirty="0" err="1">
                <a:latin typeface="Times New Roman"/>
                <a:cs typeface="Times New Roman"/>
              </a:rPr>
              <a:t>jiems</a:t>
            </a:r>
            <a:r>
              <a:rPr lang="en-US" dirty="0">
                <a:latin typeface="Times New Roman"/>
                <a:cs typeface="Times New Roman"/>
              </a:rPr>
              <a:t> </a:t>
            </a:r>
            <a:r>
              <a:rPr lang="en-US" dirty="0" err="1">
                <a:latin typeface="Times New Roman"/>
                <a:cs typeface="Times New Roman"/>
              </a:rPr>
              <a:t>kūrybiškas</a:t>
            </a:r>
            <a:r>
              <a:rPr lang="en-US" dirty="0">
                <a:latin typeface="Times New Roman"/>
                <a:cs typeface="Times New Roman"/>
              </a:rPr>
              <a:t> </a:t>
            </a:r>
            <a:r>
              <a:rPr lang="en-US" dirty="0" err="1">
                <a:latin typeface="Times New Roman"/>
                <a:cs typeface="Times New Roman"/>
              </a:rPr>
              <a:t>ir</a:t>
            </a:r>
            <a:r>
              <a:rPr lang="en-US" dirty="0">
                <a:latin typeface="Times New Roman"/>
                <a:cs typeface="Times New Roman"/>
              </a:rPr>
              <a:t> </a:t>
            </a:r>
            <a:r>
              <a:rPr lang="en-US" dirty="0" err="1">
                <a:latin typeface="Times New Roman"/>
                <a:cs typeface="Times New Roman"/>
              </a:rPr>
              <a:t>interaktyvias</a:t>
            </a:r>
            <a:r>
              <a:rPr lang="en-US" dirty="0">
                <a:latin typeface="Times New Roman"/>
                <a:cs typeface="Times New Roman"/>
              </a:rPr>
              <a:t> </a:t>
            </a:r>
            <a:r>
              <a:rPr lang="en-US" dirty="0" err="1">
                <a:latin typeface="Times New Roman"/>
                <a:cs typeface="Times New Roman"/>
              </a:rPr>
              <a:t>veiklas</a:t>
            </a:r>
            <a:r>
              <a:rPr lang="en-US" dirty="0">
                <a:latin typeface="Times New Roman"/>
                <a:cs typeface="Times New Roman"/>
              </a:rPr>
              <a:t>.</a:t>
            </a:r>
          </a:p>
          <a:p>
            <a:pPr algn="just"/>
            <a:r>
              <a:rPr lang="en-US" dirty="0" err="1">
                <a:latin typeface="Times New Roman"/>
                <a:cs typeface="Times New Roman"/>
              </a:rPr>
              <a:t>Rekomenduojama</a:t>
            </a:r>
            <a:r>
              <a:rPr lang="en-US" dirty="0">
                <a:latin typeface="Times New Roman"/>
                <a:cs typeface="Times New Roman"/>
              </a:rPr>
              <a:t> </a:t>
            </a:r>
            <a:r>
              <a:rPr lang="en-US" dirty="0" err="1">
                <a:latin typeface="Times New Roman"/>
                <a:cs typeface="Times New Roman"/>
              </a:rPr>
              <a:t>pagal</a:t>
            </a:r>
            <a:r>
              <a:rPr lang="en-US" dirty="0">
                <a:latin typeface="Times New Roman"/>
                <a:cs typeface="Times New Roman"/>
              </a:rPr>
              <a:t> </a:t>
            </a:r>
            <a:r>
              <a:rPr lang="en-US" dirty="0" err="1">
                <a:latin typeface="Times New Roman"/>
                <a:cs typeface="Times New Roman"/>
              </a:rPr>
              <a:t>galimybę</a:t>
            </a:r>
            <a:r>
              <a:rPr lang="en-US" dirty="0">
                <a:latin typeface="Times New Roman"/>
                <a:cs typeface="Times New Roman"/>
              </a:rPr>
              <a:t> </a:t>
            </a:r>
            <a:r>
              <a:rPr lang="en-US" dirty="0" err="1">
                <a:latin typeface="Times New Roman"/>
                <a:cs typeface="Times New Roman"/>
              </a:rPr>
              <a:t>demonstruoti</a:t>
            </a:r>
            <a:r>
              <a:rPr lang="en-US" dirty="0">
                <a:latin typeface="Times New Roman"/>
                <a:cs typeface="Times New Roman"/>
              </a:rPr>
              <a:t> </a:t>
            </a:r>
            <a:r>
              <a:rPr lang="en-US" dirty="0" err="1">
                <a:latin typeface="Times New Roman"/>
                <a:cs typeface="Times New Roman"/>
              </a:rPr>
              <a:t>mokinių</a:t>
            </a:r>
            <a:r>
              <a:rPr lang="en-US" dirty="0">
                <a:latin typeface="Times New Roman"/>
                <a:cs typeface="Times New Roman"/>
              </a:rPr>
              <a:t> </a:t>
            </a:r>
            <a:r>
              <a:rPr lang="en-US" dirty="0" err="1">
                <a:latin typeface="Times New Roman"/>
                <a:cs typeface="Times New Roman"/>
              </a:rPr>
              <a:t>darbus</a:t>
            </a:r>
            <a:r>
              <a:rPr lang="en-US" dirty="0">
                <a:latin typeface="Times New Roman"/>
                <a:cs typeface="Times New Roman"/>
              </a:rPr>
              <a:t> </a:t>
            </a:r>
            <a:r>
              <a:rPr lang="en-US" dirty="0" err="1">
                <a:latin typeface="Times New Roman"/>
                <a:cs typeface="Times New Roman"/>
              </a:rPr>
              <a:t>klasei</a:t>
            </a:r>
            <a:r>
              <a:rPr lang="en-US" dirty="0">
                <a:latin typeface="Times New Roman"/>
                <a:cs typeface="Times New Roman"/>
              </a:rPr>
              <a:t> </a:t>
            </a:r>
            <a:r>
              <a:rPr lang="en-US" dirty="0" err="1">
                <a:latin typeface="Times New Roman"/>
                <a:cs typeface="Times New Roman"/>
              </a:rPr>
              <a:t>ar</a:t>
            </a:r>
            <a:r>
              <a:rPr lang="en-US" dirty="0">
                <a:latin typeface="Times New Roman"/>
                <a:cs typeface="Times New Roman"/>
              </a:rPr>
              <a:t> </a:t>
            </a:r>
            <a:r>
              <a:rPr lang="en-US" dirty="0" err="1">
                <a:latin typeface="Times New Roman"/>
                <a:cs typeface="Times New Roman"/>
              </a:rPr>
              <a:t>mokyklos</a:t>
            </a:r>
            <a:r>
              <a:rPr lang="en-US" dirty="0">
                <a:latin typeface="Times New Roman"/>
                <a:cs typeface="Times New Roman"/>
              </a:rPr>
              <a:t> </a:t>
            </a:r>
            <a:r>
              <a:rPr lang="en-US" dirty="0" err="1">
                <a:latin typeface="Times New Roman"/>
                <a:cs typeface="Times New Roman"/>
              </a:rPr>
              <a:t>bendruomenei</a:t>
            </a:r>
            <a:r>
              <a:rPr lang="en-US" dirty="0">
                <a:latin typeface="Times New Roman"/>
                <a:cs typeface="Times New Roman"/>
              </a:rPr>
              <a:t>, per </a:t>
            </a:r>
            <a:r>
              <a:rPr lang="en-US" dirty="0" err="1">
                <a:latin typeface="Times New Roman"/>
                <a:cs typeface="Times New Roman"/>
              </a:rPr>
              <a:t>prist</a:t>
            </a:r>
            <a:r>
              <a:rPr lang="lt-LT" dirty="0">
                <a:latin typeface="Times New Roman"/>
                <a:cs typeface="Times New Roman"/>
              </a:rPr>
              <a:t>at</a:t>
            </a:r>
            <a:r>
              <a:rPr lang="en-US" dirty="0" err="1">
                <a:latin typeface="Times New Roman"/>
                <a:cs typeface="Times New Roman"/>
              </a:rPr>
              <a:t>ymą</a:t>
            </a:r>
            <a:r>
              <a:rPr lang="en-US" dirty="0">
                <a:latin typeface="Times New Roman"/>
                <a:cs typeface="Times New Roman"/>
              </a:rPr>
              <a:t> </a:t>
            </a:r>
            <a:r>
              <a:rPr lang="en-US" dirty="0" err="1">
                <a:latin typeface="Times New Roman"/>
                <a:cs typeface="Times New Roman"/>
              </a:rPr>
              <a:t>žodžiu</a:t>
            </a:r>
            <a:r>
              <a:rPr lang="en-US" dirty="0">
                <a:latin typeface="Times New Roman"/>
                <a:cs typeface="Times New Roman"/>
              </a:rPr>
              <a:t>, </a:t>
            </a:r>
            <a:r>
              <a:rPr lang="en-US" dirty="0" err="1">
                <a:latin typeface="Times New Roman"/>
                <a:cs typeface="Times New Roman"/>
              </a:rPr>
              <a:t>eksponavimą</a:t>
            </a:r>
            <a:r>
              <a:rPr lang="en-US" dirty="0">
                <a:latin typeface="Times New Roman"/>
                <a:cs typeface="Times New Roman"/>
              </a:rPr>
              <a:t> </a:t>
            </a:r>
            <a:r>
              <a:rPr lang="en-US" dirty="0" err="1">
                <a:latin typeface="Times New Roman"/>
                <a:cs typeface="Times New Roman"/>
              </a:rPr>
              <a:t>progimnazijos</a:t>
            </a:r>
            <a:r>
              <a:rPr lang="en-US" dirty="0">
                <a:latin typeface="Times New Roman"/>
                <a:cs typeface="Times New Roman"/>
              </a:rPr>
              <a:t> </a:t>
            </a:r>
            <a:r>
              <a:rPr lang="en-US" dirty="0" err="1">
                <a:latin typeface="Times New Roman"/>
                <a:cs typeface="Times New Roman"/>
              </a:rPr>
              <a:t>erdvėse</a:t>
            </a:r>
            <a:r>
              <a:rPr lang="en-US" dirty="0">
                <a:latin typeface="Times New Roman"/>
                <a:cs typeface="Times New Roman"/>
              </a:rPr>
              <a:t> (</a:t>
            </a:r>
            <a:r>
              <a:rPr lang="en-US" dirty="0" err="1">
                <a:latin typeface="Times New Roman"/>
                <a:cs typeface="Times New Roman"/>
              </a:rPr>
              <a:t>stendus</a:t>
            </a:r>
            <a:r>
              <a:rPr lang="en-US" dirty="0">
                <a:latin typeface="Times New Roman"/>
                <a:cs typeface="Times New Roman"/>
              </a:rPr>
              <a:t>, </a:t>
            </a:r>
            <a:r>
              <a:rPr lang="en-US" dirty="0" err="1">
                <a:latin typeface="Times New Roman"/>
                <a:cs typeface="Times New Roman"/>
              </a:rPr>
              <a:t>parodas</a:t>
            </a:r>
            <a:r>
              <a:rPr lang="en-US" dirty="0">
                <a:latin typeface="Times New Roman"/>
                <a:cs typeface="Times New Roman"/>
              </a:rPr>
              <a:t>) </a:t>
            </a:r>
            <a:r>
              <a:rPr lang="en-US" dirty="0" err="1">
                <a:latin typeface="Times New Roman"/>
                <a:cs typeface="Times New Roman"/>
              </a:rPr>
              <a:t>arba</a:t>
            </a:r>
            <a:r>
              <a:rPr lang="en-US" dirty="0">
                <a:latin typeface="Times New Roman"/>
                <a:cs typeface="Times New Roman"/>
              </a:rPr>
              <a:t> </a:t>
            </a:r>
            <a:r>
              <a:rPr lang="en-US" dirty="0" err="1">
                <a:latin typeface="Times New Roman"/>
                <a:cs typeface="Times New Roman"/>
              </a:rPr>
              <a:t>demonstruoti</a:t>
            </a:r>
            <a:r>
              <a:rPr lang="en-US" dirty="0">
                <a:latin typeface="Times New Roman"/>
                <a:cs typeface="Times New Roman"/>
              </a:rPr>
              <a:t> </a:t>
            </a:r>
            <a:r>
              <a:rPr lang="en-US" dirty="0" err="1">
                <a:latin typeface="Times New Roman"/>
                <a:cs typeface="Times New Roman"/>
              </a:rPr>
              <a:t>renginiuose</a:t>
            </a:r>
            <a:r>
              <a:rPr lang="en-US" dirty="0">
                <a:latin typeface="Times New Roman"/>
                <a:cs typeface="Times New Roman"/>
              </a:rPr>
              <a:t>.</a:t>
            </a:r>
          </a:p>
        </p:txBody>
      </p:sp>
      <p:sp>
        <p:nvSpPr>
          <p:cNvPr id="3" name="Title 2"/>
          <p:cNvSpPr>
            <a:spLocks noGrp="1"/>
          </p:cNvSpPr>
          <p:nvPr>
            <p:ph type="title"/>
          </p:nvPr>
        </p:nvSpPr>
        <p:spPr>
          <a:xfrm>
            <a:off x="688490" y="156800"/>
            <a:ext cx="7756263" cy="1097593"/>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14028687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102962"/>
            <a:ext cx="9144000" cy="5755037"/>
          </a:xfrm>
        </p:spPr>
        <p:txBody>
          <a:bodyPr>
            <a:normAutofit/>
          </a:bodyPr>
          <a:lstStyle/>
          <a:p>
            <a:pPr algn="just"/>
            <a:r>
              <a:rPr lang="lt-LT" dirty="0">
                <a:latin typeface="Times New Roman"/>
                <a:cs typeface="Times New Roman"/>
              </a:rPr>
              <a:t>Rekomenduojama, suteikti mokinių prieinamumą prie įvairių mokymuisi skirtiems ištekliams (knygoms, priemonėms, žaislams). </a:t>
            </a:r>
          </a:p>
          <a:p>
            <a:pPr algn="just"/>
            <a:r>
              <a:rPr lang="lt-LT" dirty="0">
                <a:latin typeface="Times New Roman"/>
                <a:cs typeface="Times New Roman"/>
              </a:rPr>
              <a:t>Rekomenduojama, aprūpinti klasės informacijos šaltiniais, kurie skatina tyrinėti, ieškoti, gilinti žiniais (pvz stendais, knygomis, skaitmeninėmis priemonėmis).</a:t>
            </a:r>
          </a:p>
          <a:p>
            <a:pPr algn="just"/>
            <a:r>
              <a:rPr lang="lt-LT" dirty="0">
                <a:latin typeface="Times New Roman"/>
                <a:cs typeface="Times New Roman"/>
              </a:rPr>
              <a:t>Rekomenduojama, skatinti mokinius savarankiškai naudoti fizinėje aplinkoje esančiais ištekliaias.</a:t>
            </a:r>
          </a:p>
          <a:p>
            <a:pPr algn="just"/>
            <a:r>
              <a:rPr lang="lt-LT" dirty="0">
                <a:latin typeface="Times New Roman"/>
                <a:cs typeface="Times New Roman"/>
              </a:rPr>
              <a:t>Rekomenduojama, suteikti mokiniams galimybę laisvai rinktis veiklas ugdymo įstaigos aplinkoje.</a:t>
            </a:r>
          </a:p>
          <a:p>
            <a:pPr algn="just"/>
            <a:r>
              <a:rPr lang="lt-LT" dirty="0">
                <a:latin typeface="Times New Roman"/>
                <a:cs typeface="Times New Roman"/>
              </a:rPr>
              <a:t>Rekomenduojama, pritaikyti fizinę aplinką įvairiems mokinių poreikiams ir gebėjimams.	</a:t>
            </a:r>
            <a:r>
              <a:rPr lang="ru-RU" dirty="0">
                <a:latin typeface="Times New Roman"/>
                <a:cs typeface="Times New Roman"/>
              </a:rPr>
              <a:t> </a:t>
            </a:r>
            <a:endParaRPr lang="lt-LT" dirty="0">
              <a:latin typeface="Times New Roman"/>
              <a:cs typeface="Times New Roman"/>
            </a:endParaRPr>
          </a:p>
          <a:p>
            <a:pPr algn="just"/>
            <a:r>
              <a:rPr lang="lt-LT" dirty="0">
                <a:latin typeface="Times New Roman"/>
                <a:cs typeface="Times New Roman"/>
              </a:rPr>
              <a:t>Rekomenduojama, aprūpinti, kad mokiniai patogiai jaustųsi tiek viduje, tiek lauke esančiose erdvėse. </a:t>
            </a:r>
            <a:endParaRPr lang="ru-RU" dirty="0">
              <a:latin typeface="Times New Roman"/>
              <a:cs typeface="Times New Roman"/>
            </a:endParaRPr>
          </a:p>
          <a:p>
            <a:pPr algn="just"/>
            <a:r>
              <a:rPr lang="lt-LT" dirty="0">
                <a:latin typeface="Times New Roman"/>
                <a:cs typeface="Times New Roman"/>
              </a:rPr>
              <a:t>	</a:t>
            </a:r>
            <a:r>
              <a:rPr lang="ru-RU" dirty="0">
                <a:latin typeface="Times New Roman"/>
                <a:cs typeface="Times New Roman"/>
              </a:rPr>
              <a:t> </a:t>
            </a:r>
            <a:endParaRPr lang="en-US" dirty="0">
              <a:latin typeface="Times New Roman"/>
              <a:cs typeface="Times New Roman"/>
            </a:endParaRPr>
          </a:p>
        </p:txBody>
      </p:sp>
      <p:sp>
        <p:nvSpPr>
          <p:cNvPr id="3" name="Title 2"/>
          <p:cNvSpPr>
            <a:spLocks noGrp="1"/>
          </p:cNvSpPr>
          <p:nvPr>
            <p:ph type="title"/>
          </p:nvPr>
        </p:nvSpPr>
        <p:spPr>
          <a:xfrm>
            <a:off x="688490" y="167115"/>
            <a:ext cx="7756263" cy="935847"/>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27040244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 y="1364152"/>
            <a:ext cx="9144000" cy="5493847"/>
          </a:xfrm>
        </p:spPr>
        <p:txBody>
          <a:bodyPr/>
          <a:lstStyle/>
          <a:p>
            <a:pPr algn="just"/>
            <a:r>
              <a:rPr lang="lt-LT" dirty="0">
                <a:latin typeface="Times New Roman"/>
                <a:cs typeface="Times New Roman"/>
              </a:rPr>
              <a:t>Rekomenduojama pagal galimybę įtraukti į mokymosi aplinkų kūrimą ir atnaujinimo procesą (siūlant idėjas, informacinių plakatų pasirinkimas, priemonių pasirinkimas ir pan.) </a:t>
            </a:r>
          </a:p>
          <a:p>
            <a:pPr algn="just"/>
            <a:r>
              <a:rPr lang="lt-LT" dirty="0">
                <a:latin typeface="Times New Roman"/>
                <a:cs typeface="Times New Roman"/>
              </a:rPr>
              <a:t>Rekomenduojama, skatinti mokinius aktyviai dalyvauti pamokoje atliekant kūrybiškas ir interaktyvias užduotis.</a:t>
            </a:r>
            <a:r>
              <a:rPr lang="lt-LT" dirty="0"/>
              <a:t>	</a:t>
            </a:r>
            <a:endParaRPr lang="ru-RU" dirty="0"/>
          </a:p>
          <a:p>
            <a:pPr algn="just"/>
            <a:r>
              <a:rPr lang="lt-LT" dirty="0">
                <a:latin typeface="Times New Roman"/>
                <a:cs typeface="Times New Roman"/>
              </a:rPr>
              <a:t>Rekomenduojama, kad mokinių darbai (rašiniai, projektai, kūrybiniai darbai ir pan.) būtų demonstruojami klasei ir mokyklos bendruomenei per pristatymą  žodžiu, eksponavimą progimnzijos erdvėse (stendus, parodas) arba demonstruojamos renginiuose.	</a:t>
            </a:r>
            <a:r>
              <a:rPr lang="ru-RU" dirty="0">
                <a:latin typeface="Times New Roman"/>
                <a:cs typeface="Times New Roman"/>
              </a:rPr>
              <a:t> </a:t>
            </a:r>
          </a:p>
          <a:p>
            <a:endParaRPr lang="en-US" dirty="0"/>
          </a:p>
        </p:txBody>
      </p:sp>
      <p:sp>
        <p:nvSpPr>
          <p:cNvPr id="3" name="Title 2"/>
          <p:cNvSpPr>
            <a:spLocks noGrp="1"/>
          </p:cNvSpPr>
          <p:nvPr>
            <p:ph type="title"/>
          </p:nvPr>
        </p:nvSpPr>
        <p:spPr>
          <a:xfrm>
            <a:off x="688490" y="570156"/>
            <a:ext cx="7756263" cy="793996"/>
          </a:xfrm>
        </p:spPr>
        <p:txBody>
          <a:bodyPr/>
          <a:lstStyle/>
          <a:p>
            <a:r>
              <a:rPr lang="en-US" sz="3600" dirty="0" err="1">
                <a:latin typeface="Times New Roman"/>
                <a:cs typeface="Times New Roman"/>
              </a:rPr>
              <a:t>Rekomendacijos</a:t>
            </a:r>
            <a:endParaRPr lang="en-US" sz="3600" dirty="0">
              <a:latin typeface="Times New Roman"/>
              <a:cs typeface="Times New Roman"/>
            </a:endParaRPr>
          </a:p>
        </p:txBody>
      </p:sp>
    </p:spTree>
    <p:extLst>
      <p:ext uri="{BB962C8B-B14F-4D97-AF65-F5344CB8AC3E}">
        <p14:creationId xmlns:p14="http://schemas.microsoft.com/office/powerpoint/2010/main" val="256781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10641862"/>
              </p:ext>
            </p:extLst>
          </p:nvPr>
        </p:nvGraphicFramePr>
        <p:xfrm>
          <a:off x="148448" y="1270000"/>
          <a:ext cx="8857413" cy="399849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549275" y="107576"/>
            <a:ext cx="8042276" cy="1014117"/>
          </a:xfrm>
        </p:spPr>
        <p:txBody>
          <a:bodyPr/>
          <a:lstStyle/>
          <a:p>
            <a:r>
              <a:rPr lang="en-US" sz="3200" dirty="0"/>
              <a:t>1. </a:t>
            </a:r>
            <a:r>
              <a:rPr lang="en-US" sz="3200" dirty="0">
                <a:latin typeface="Times New Roman"/>
                <a:cs typeface="Times New Roman"/>
              </a:rPr>
              <a:t>Man </a:t>
            </a:r>
            <a:r>
              <a:rPr lang="en-US" sz="3200" dirty="0" err="1">
                <a:latin typeface="Times New Roman"/>
                <a:cs typeface="Times New Roman"/>
              </a:rPr>
              <a:t>lengva</a:t>
            </a:r>
            <a:r>
              <a:rPr lang="en-US" sz="3200" dirty="0">
                <a:latin typeface="Times New Roman"/>
                <a:cs typeface="Times New Roman"/>
              </a:rPr>
              <a:t> </a:t>
            </a:r>
            <a:r>
              <a:rPr lang="en-US" sz="3200" dirty="0" err="1">
                <a:latin typeface="Times New Roman"/>
                <a:cs typeface="Times New Roman"/>
              </a:rPr>
              <a:t>gauti</a:t>
            </a:r>
            <a:r>
              <a:rPr lang="en-US" sz="3200" dirty="0">
                <a:latin typeface="Times New Roman"/>
                <a:cs typeface="Times New Roman"/>
              </a:rPr>
              <a:t> </a:t>
            </a:r>
            <a:r>
              <a:rPr lang="en-US" sz="3200" dirty="0" err="1">
                <a:latin typeface="Times New Roman"/>
                <a:cs typeface="Times New Roman"/>
              </a:rPr>
              <a:t>priemonės</a:t>
            </a:r>
            <a:r>
              <a:rPr lang="en-US" sz="3200" dirty="0">
                <a:latin typeface="Times New Roman"/>
                <a:cs typeface="Times New Roman"/>
              </a:rPr>
              <a:t>, </a:t>
            </a:r>
            <a:r>
              <a:rPr lang="en-US" sz="3200" dirty="0" err="1">
                <a:latin typeface="Times New Roman"/>
                <a:cs typeface="Times New Roman"/>
              </a:rPr>
              <a:t>kurių</a:t>
            </a:r>
            <a:r>
              <a:rPr lang="en-US" sz="3200" dirty="0">
                <a:latin typeface="Times New Roman"/>
                <a:cs typeface="Times New Roman"/>
              </a:rPr>
              <a:t> man </a:t>
            </a:r>
            <a:r>
              <a:rPr lang="en-US" sz="3200" dirty="0" err="1">
                <a:latin typeface="Times New Roman"/>
                <a:cs typeface="Times New Roman"/>
              </a:rPr>
              <a:t>reikia</a:t>
            </a:r>
            <a:r>
              <a:rPr lang="en-US" sz="3200" dirty="0">
                <a:latin typeface="Times New Roman"/>
                <a:cs typeface="Times New Roman"/>
              </a:rPr>
              <a:t> </a:t>
            </a:r>
            <a:r>
              <a:rPr lang="en-US" sz="3200" dirty="0" err="1">
                <a:latin typeface="Times New Roman"/>
                <a:cs typeface="Times New Roman"/>
              </a:rPr>
              <a:t>mokantis</a:t>
            </a:r>
            <a:r>
              <a:rPr lang="en-US" sz="3200" dirty="0">
                <a:latin typeface="Times New Roman"/>
                <a:cs typeface="Times New Roman"/>
              </a:rPr>
              <a:t> </a:t>
            </a:r>
          </a:p>
        </p:txBody>
      </p:sp>
      <p:sp>
        <p:nvSpPr>
          <p:cNvPr id="6" name="TextBox 5"/>
          <p:cNvSpPr txBox="1"/>
          <p:nvPr/>
        </p:nvSpPr>
        <p:spPr>
          <a:xfrm>
            <a:off x="0" y="5245566"/>
            <a:ext cx="9144000" cy="1569660"/>
          </a:xfrm>
          <a:prstGeom prst="rect">
            <a:avLst/>
          </a:prstGeom>
          <a:noFill/>
        </p:spPr>
        <p:txBody>
          <a:bodyPr wrap="square" rtlCol="0">
            <a:spAutoFit/>
          </a:bodyPr>
          <a:lstStyle/>
          <a:p>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56% </a:t>
            </a:r>
            <a:r>
              <a:rPr lang="en-US" sz="2400" dirty="0" err="1">
                <a:latin typeface="Times New Roman"/>
                <a:cs typeface="Times New Roman"/>
              </a:rPr>
              <a:t>savo</a:t>
            </a:r>
            <a:r>
              <a:rPr lang="en-US" sz="2400" dirty="0">
                <a:latin typeface="Times New Roman"/>
                <a:cs typeface="Times New Roman"/>
              </a:rPr>
              <a:t> </a:t>
            </a:r>
            <a:r>
              <a:rPr lang="en-US" sz="2400" dirty="0" err="1">
                <a:latin typeface="Times New Roman"/>
                <a:cs typeface="Times New Roman"/>
              </a:rPr>
              <a:t>atsakymuose</a:t>
            </a:r>
            <a:r>
              <a:rPr lang="en-US" sz="2400" dirty="0">
                <a:latin typeface="Times New Roman"/>
                <a:cs typeface="Times New Roman"/>
              </a:rPr>
              <a:t> </a:t>
            </a:r>
            <a:r>
              <a:rPr lang="en-US" sz="2400" dirty="0" err="1">
                <a:latin typeface="Times New Roman"/>
                <a:cs typeface="Times New Roman"/>
              </a:rPr>
              <a:t>nurodo</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jiems</a:t>
            </a:r>
            <a:r>
              <a:rPr lang="en-US" sz="2400" dirty="0">
                <a:latin typeface="Times New Roman"/>
                <a:cs typeface="Times New Roman"/>
              </a:rPr>
              <a:t> </a:t>
            </a:r>
            <a:r>
              <a:rPr lang="en-US" sz="2400" dirty="0" err="1">
                <a:latin typeface="Times New Roman"/>
                <a:cs typeface="Times New Roman"/>
              </a:rPr>
              <a:t>lengva</a:t>
            </a:r>
            <a:r>
              <a:rPr lang="en-US" sz="2400" dirty="0">
                <a:latin typeface="Times New Roman"/>
                <a:cs typeface="Times New Roman"/>
              </a:rPr>
              <a:t> </a:t>
            </a:r>
            <a:r>
              <a:rPr lang="en-US" sz="2400" dirty="0" err="1">
                <a:latin typeface="Times New Roman"/>
                <a:cs typeface="Times New Roman"/>
              </a:rPr>
              <a:t>gauti</a:t>
            </a:r>
            <a:r>
              <a:rPr lang="en-US" sz="2400" dirty="0">
                <a:latin typeface="Times New Roman"/>
                <a:cs typeface="Times New Roman"/>
              </a:rPr>
              <a:t> </a:t>
            </a:r>
            <a:r>
              <a:rPr lang="en-US" sz="2400" dirty="0" err="1">
                <a:latin typeface="Times New Roman"/>
                <a:cs typeface="Times New Roman"/>
              </a:rPr>
              <a:t>priemon</a:t>
            </a:r>
            <a:r>
              <a:rPr lang="lt-LT" sz="2400" dirty="0">
                <a:latin typeface="Times New Roman"/>
                <a:cs typeface="Times New Roman"/>
              </a:rPr>
              <a:t>e</a:t>
            </a:r>
            <a:r>
              <a:rPr lang="en-US" sz="2400" dirty="0">
                <a:latin typeface="Times New Roman"/>
                <a:cs typeface="Times New Roman"/>
              </a:rPr>
              <a:t>s, </a:t>
            </a:r>
            <a:r>
              <a:rPr lang="en-US" sz="2400" dirty="0" err="1">
                <a:latin typeface="Times New Roman"/>
                <a:cs typeface="Times New Roman"/>
              </a:rPr>
              <a:t>kurių</a:t>
            </a:r>
            <a:r>
              <a:rPr lang="en-US" sz="2400" dirty="0">
                <a:latin typeface="Times New Roman"/>
                <a:cs typeface="Times New Roman"/>
              </a:rPr>
              <a:t> </a:t>
            </a:r>
            <a:r>
              <a:rPr lang="en-US" sz="2400" dirty="0" err="1">
                <a:latin typeface="Times New Roman"/>
                <a:cs typeface="Times New Roman"/>
              </a:rPr>
              <a:t>reikia</a:t>
            </a:r>
            <a:r>
              <a:rPr lang="en-US" sz="2400" dirty="0">
                <a:latin typeface="Times New Roman"/>
                <a:cs typeface="Times New Roman"/>
              </a:rPr>
              <a:t> </a:t>
            </a:r>
            <a:r>
              <a:rPr lang="en-US" sz="2400" dirty="0" err="1">
                <a:latin typeface="Times New Roman"/>
                <a:cs typeface="Times New Roman"/>
              </a:rPr>
              <a:t>mokantis</a:t>
            </a:r>
            <a:r>
              <a:rPr lang="en-US" sz="2400" dirty="0">
                <a:latin typeface="Times New Roman"/>
                <a:cs typeface="Times New Roman"/>
              </a:rPr>
              <a:t>. </a:t>
            </a:r>
            <a:r>
              <a:rPr lang="en-US" sz="2400" b="1" dirty="0">
                <a:latin typeface="Times New Roman"/>
                <a:cs typeface="Times New Roman"/>
              </a:rPr>
              <a:t>39%</a:t>
            </a:r>
            <a:r>
              <a:rPr lang="en-US" sz="2400" dirty="0">
                <a:latin typeface="Times New Roman"/>
                <a:cs typeface="Times New Roman"/>
              </a:rPr>
              <a:t>-</a:t>
            </a:r>
            <a:r>
              <a:rPr lang="en-US" sz="2400" dirty="0" err="1">
                <a:latin typeface="Times New Roman"/>
                <a:cs typeface="Times New Roman"/>
              </a:rPr>
              <a:t>apklaustųjų</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b="1" dirty="0">
                <a:latin typeface="Times New Roman"/>
                <a:cs typeface="Times New Roman"/>
              </a:rPr>
              <a:t>8%-</a:t>
            </a:r>
            <a:r>
              <a:rPr lang="lt-LT" sz="2400" b="1" dirty="0">
                <a:latin typeface="Times New Roman"/>
                <a:cs typeface="Times New Roman"/>
              </a:rPr>
              <a:t> </a:t>
            </a:r>
            <a:r>
              <a:rPr lang="en-US" sz="2400" dirty="0">
                <a:latin typeface="Times New Roman"/>
                <a:cs typeface="Times New Roman"/>
              </a:rPr>
              <a:t>ko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a:latin typeface="Times New Roman"/>
                <a:cs typeface="Times New Roman"/>
              </a:rPr>
              <a:t>2% </a:t>
            </a:r>
            <a:r>
              <a:rPr lang="en-US" sz="2400" dirty="0">
                <a:latin typeface="Times New Roman"/>
                <a:cs typeface="Times New Roman"/>
              </a:rPr>
              <a:t>-</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1206922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06304911"/>
              </p:ext>
            </p:extLst>
          </p:nvPr>
        </p:nvGraphicFramePr>
        <p:xfrm>
          <a:off x="0" y="1600199"/>
          <a:ext cx="9143999" cy="328246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48448" y="107576"/>
            <a:ext cx="8807929" cy="1336956"/>
          </a:xfrm>
        </p:spPr>
        <p:txBody>
          <a:bodyPr/>
          <a:lstStyle/>
          <a:p>
            <a:r>
              <a:rPr lang="en-US" sz="3200" dirty="0">
                <a:latin typeface="Times New Roman"/>
                <a:cs typeface="Times New Roman"/>
              </a:rPr>
              <a:t>2. </a:t>
            </a:r>
            <a:r>
              <a:rPr lang="en-US" sz="3200" dirty="0" err="1">
                <a:latin typeface="Times New Roman"/>
                <a:cs typeface="Times New Roman"/>
              </a:rPr>
              <a:t>Techninė</a:t>
            </a:r>
            <a:r>
              <a:rPr lang="en-US" sz="3200" dirty="0">
                <a:latin typeface="Times New Roman"/>
                <a:cs typeface="Times New Roman"/>
              </a:rPr>
              <a:t> </a:t>
            </a:r>
            <a:r>
              <a:rPr lang="en-US" sz="3200" dirty="0" err="1">
                <a:latin typeface="Times New Roman"/>
                <a:cs typeface="Times New Roman"/>
              </a:rPr>
              <a:t>įranga</a:t>
            </a:r>
            <a:r>
              <a:rPr lang="en-US" sz="3200" dirty="0">
                <a:latin typeface="Times New Roman"/>
                <a:cs typeface="Times New Roman"/>
              </a:rPr>
              <a:t> </a:t>
            </a:r>
            <a:r>
              <a:rPr lang="en-US" sz="3200" dirty="0" err="1">
                <a:latin typeface="Times New Roman"/>
                <a:cs typeface="Times New Roman"/>
              </a:rPr>
              <a:t>klasėje</a:t>
            </a:r>
            <a:r>
              <a:rPr lang="en-US" sz="3200" dirty="0">
                <a:latin typeface="Times New Roman"/>
                <a:cs typeface="Times New Roman"/>
              </a:rPr>
              <a:t> </a:t>
            </a:r>
            <a:r>
              <a:rPr lang="en-US" sz="3200" dirty="0" err="1">
                <a:latin typeface="Times New Roman"/>
                <a:cs typeface="Times New Roman"/>
              </a:rPr>
              <a:t>dažniausiai</a:t>
            </a:r>
            <a:r>
              <a:rPr lang="en-US" sz="3200" dirty="0">
                <a:latin typeface="Times New Roman"/>
                <a:cs typeface="Times New Roman"/>
              </a:rPr>
              <a:t> </a:t>
            </a:r>
            <a:r>
              <a:rPr lang="en-US" sz="3200" dirty="0" err="1">
                <a:latin typeface="Times New Roman"/>
                <a:cs typeface="Times New Roman"/>
              </a:rPr>
              <a:t>veikia</a:t>
            </a:r>
            <a:r>
              <a:rPr lang="en-US" sz="3200" dirty="0">
                <a:latin typeface="Times New Roman"/>
                <a:cs typeface="Times New Roman"/>
              </a:rPr>
              <a:t> </a:t>
            </a:r>
            <a:r>
              <a:rPr lang="en-US" sz="3200" dirty="0" err="1">
                <a:latin typeface="Times New Roman"/>
                <a:cs typeface="Times New Roman"/>
              </a:rPr>
              <a:t>tinkamai</a:t>
            </a:r>
            <a:endParaRPr lang="en-US" sz="3200" dirty="0">
              <a:latin typeface="Times New Roman"/>
              <a:cs typeface="Times New Roman"/>
            </a:endParaRPr>
          </a:p>
        </p:txBody>
      </p:sp>
      <p:sp>
        <p:nvSpPr>
          <p:cNvPr id="5" name="TextBox 4"/>
          <p:cNvSpPr txBox="1"/>
          <p:nvPr/>
        </p:nvSpPr>
        <p:spPr>
          <a:xfrm>
            <a:off x="148448" y="5212575"/>
            <a:ext cx="9141921" cy="1569660"/>
          </a:xfrm>
          <a:prstGeom prst="rect">
            <a:avLst/>
          </a:prstGeom>
          <a:noFill/>
        </p:spPr>
        <p:txBody>
          <a:bodyPr wrap="square" rtlCol="0">
            <a:spAutoFit/>
          </a:bodyPr>
          <a:lstStyle/>
          <a:p>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40%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techninė</a:t>
            </a:r>
            <a:r>
              <a:rPr lang="en-US" sz="2400" dirty="0">
                <a:latin typeface="Times New Roman"/>
                <a:cs typeface="Times New Roman"/>
              </a:rPr>
              <a:t> </a:t>
            </a:r>
            <a:r>
              <a:rPr lang="en-US" sz="2400" dirty="0" err="1">
                <a:latin typeface="Times New Roman"/>
                <a:cs typeface="Times New Roman"/>
              </a:rPr>
              <a:t>įranga</a:t>
            </a:r>
            <a:r>
              <a:rPr lang="en-US" sz="2400" dirty="0">
                <a:latin typeface="Times New Roman"/>
                <a:cs typeface="Times New Roman"/>
              </a:rPr>
              <a:t> </a:t>
            </a:r>
            <a:r>
              <a:rPr lang="en-US" sz="2400" dirty="0" err="1">
                <a:latin typeface="Times New Roman"/>
                <a:cs typeface="Times New Roman"/>
              </a:rPr>
              <a:t>klasėje</a:t>
            </a:r>
            <a:r>
              <a:rPr lang="en-US" sz="2400" dirty="0">
                <a:latin typeface="Times New Roman"/>
                <a:cs typeface="Times New Roman"/>
              </a:rPr>
              <a:t> </a:t>
            </a:r>
            <a:r>
              <a:rPr lang="en-US" sz="2400" dirty="0" err="1">
                <a:latin typeface="Times New Roman"/>
                <a:cs typeface="Times New Roman"/>
              </a:rPr>
              <a:t>dažniausiai</a:t>
            </a:r>
            <a:r>
              <a:rPr lang="en-US" sz="2400" dirty="0">
                <a:latin typeface="Times New Roman"/>
                <a:cs typeface="Times New Roman"/>
              </a:rPr>
              <a:t> </a:t>
            </a:r>
            <a:r>
              <a:rPr lang="en-US" sz="2400" dirty="0" err="1">
                <a:latin typeface="Times New Roman"/>
                <a:cs typeface="Times New Roman"/>
              </a:rPr>
              <a:t>veikia</a:t>
            </a:r>
            <a:r>
              <a:rPr lang="en-US" sz="2400" dirty="0">
                <a:latin typeface="Times New Roman"/>
                <a:cs typeface="Times New Roman"/>
              </a:rPr>
              <a:t> </a:t>
            </a:r>
            <a:r>
              <a:rPr lang="en-US" sz="2400" dirty="0" err="1">
                <a:latin typeface="Times New Roman"/>
                <a:cs typeface="Times New Roman"/>
              </a:rPr>
              <a:t>tinkamai</a:t>
            </a:r>
            <a:r>
              <a:rPr lang="en-US" sz="2400" dirty="0">
                <a:latin typeface="Times New Roman"/>
                <a:cs typeface="Times New Roman"/>
              </a:rPr>
              <a:t>. Su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b="1" dirty="0">
                <a:latin typeface="Times New Roman"/>
                <a:cs typeface="Times New Roman"/>
              </a:rPr>
              <a:t>27%</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b="1" dirty="0">
                <a:latin typeface="Times New Roman"/>
                <a:cs typeface="Times New Roman"/>
              </a:rPr>
              <a:t>22%</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a:latin typeface="Times New Roman"/>
                <a:cs typeface="Times New Roman"/>
              </a:rPr>
              <a:t>11% </a:t>
            </a:r>
            <a:r>
              <a:rPr lang="en-US" sz="2400" dirty="0">
                <a:latin typeface="Times New Roman"/>
                <a:cs typeface="Times New Roman"/>
              </a:rPr>
              <a:t>-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3128436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32193081"/>
              </p:ext>
            </p:extLst>
          </p:nvPr>
        </p:nvGraphicFramePr>
        <p:xfrm>
          <a:off x="0" y="1220666"/>
          <a:ext cx="9143999" cy="3727981"/>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48448" y="107576"/>
            <a:ext cx="8857413" cy="997622"/>
          </a:xfrm>
        </p:spPr>
        <p:txBody>
          <a:bodyPr/>
          <a:lstStyle/>
          <a:p>
            <a:r>
              <a:rPr lang="en-US" sz="3200" dirty="0">
                <a:latin typeface="Times New Roman"/>
                <a:cs typeface="Times New Roman"/>
              </a:rPr>
              <a:t>3. </a:t>
            </a:r>
            <a:r>
              <a:rPr lang="en-US" sz="3200" dirty="0" err="1">
                <a:latin typeface="Times New Roman"/>
                <a:cs typeface="Times New Roman"/>
              </a:rPr>
              <a:t>Gebu</a:t>
            </a:r>
            <a:r>
              <a:rPr lang="en-US" sz="3200" dirty="0">
                <a:latin typeface="Times New Roman"/>
                <a:cs typeface="Times New Roman"/>
              </a:rPr>
              <a:t> </a:t>
            </a:r>
            <a:r>
              <a:rPr lang="en-US" sz="3200" dirty="0" err="1">
                <a:latin typeface="Times New Roman"/>
                <a:cs typeface="Times New Roman"/>
              </a:rPr>
              <a:t>savarankiškai</a:t>
            </a:r>
            <a:r>
              <a:rPr lang="en-US" sz="3200" dirty="0">
                <a:latin typeface="Times New Roman"/>
                <a:cs typeface="Times New Roman"/>
              </a:rPr>
              <a:t> </a:t>
            </a:r>
            <a:r>
              <a:rPr lang="en-US" sz="3200" dirty="0" err="1">
                <a:latin typeface="Times New Roman"/>
                <a:cs typeface="Times New Roman"/>
              </a:rPr>
              <a:t>pasinaudoti</a:t>
            </a:r>
            <a:r>
              <a:rPr lang="en-US" sz="3200" dirty="0">
                <a:latin typeface="Times New Roman"/>
                <a:cs typeface="Times New Roman"/>
              </a:rPr>
              <a:t> </a:t>
            </a:r>
            <a:r>
              <a:rPr lang="en-US" sz="3200" dirty="0" err="1">
                <a:latin typeface="Times New Roman"/>
                <a:cs typeface="Times New Roman"/>
              </a:rPr>
              <a:t>fizinėje</a:t>
            </a:r>
            <a:r>
              <a:rPr lang="en-US" sz="3200" dirty="0">
                <a:latin typeface="Times New Roman"/>
                <a:cs typeface="Times New Roman"/>
              </a:rPr>
              <a:t> </a:t>
            </a:r>
            <a:r>
              <a:rPr lang="en-US" sz="3200" dirty="0" err="1">
                <a:latin typeface="Times New Roman"/>
                <a:cs typeface="Times New Roman"/>
              </a:rPr>
              <a:t>aplinkoje</a:t>
            </a:r>
            <a:r>
              <a:rPr lang="en-US" sz="3200" dirty="0">
                <a:latin typeface="Times New Roman"/>
                <a:cs typeface="Times New Roman"/>
              </a:rPr>
              <a:t> </a:t>
            </a:r>
            <a:r>
              <a:rPr lang="en-US" sz="3200" dirty="0" err="1">
                <a:latin typeface="Times New Roman"/>
                <a:cs typeface="Times New Roman"/>
              </a:rPr>
              <a:t>esančiais</a:t>
            </a:r>
            <a:r>
              <a:rPr lang="en-US" sz="3200" dirty="0">
                <a:latin typeface="Times New Roman"/>
                <a:cs typeface="Times New Roman"/>
              </a:rPr>
              <a:t> </a:t>
            </a:r>
            <a:r>
              <a:rPr lang="en-US" sz="3200" dirty="0" err="1">
                <a:latin typeface="Times New Roman"/>
                <a:cs typeface="Times New Roman"/>
              </a:rPr>
              <a:t>ištekliais</a:t>
            </a:r>
            <a:r>
              <a:rPr lang="en-US" sz="3200" dirty="0">
                <a:latin typeface="Times New Roman"/>
                <a:cs typeface="Times New Roman"/>
              </a:rPr>
              <a:t> </a:t>
            </a:r>
          </a:p>
        </p:txBody>
      </p:sp>
      <p:sp>
        <p:nvSpPr>
          <p:cNvPr id="6" name="TextBox 5"/>
          <p:cNvSpPr txBox="1"/>
          <p:nvPr/>
        </p:nvSpPr>
        <p:spPr>
          <a:xfrm>
            <a:off x="0" y="5328043"/>
            <a:ext cx="9143999" cy="1569660"/>
          </a:xfrm>
          <a:prstGeom prst="rect">
            <a:avLst/>
          </a:prstGeom>
          <a:noFill/>
        </p:spPr>
        <p:txBody>
          <a:bodyPr wrap="square" rtlCol="0">
            <a:spAutoFit/>
          </a:bodyPr>
          <a:lstStyle/>
          <a:p>
            <a:pPr algn="just"/>
            <a:r>
              <a:rPr lang="en-US" sz="2400" dirty="0" err="1">
                <a:latin typeface="Times New Roman"/>
                <a:cs typeface="Times New Roman"/>
              </a:rPr>
              <a:t>Dauguma</a:t>
            </a:r>
            <a:r>
              <a:rPr lang="en-US" sz="2400" dirty="0">
                <a:latin typeface="Times New Roman"/>
                <a:cs typeface="Times New Roman"/>
              </a:rPr>
              <a:t> </a:t>
            </a:r>
            <a:r>
              <a:rPr lang="en-US" sz="2400" dirty="0" err="1">
                <a:latin typeface="Times New Roman"/>
                <a:cs typeface="Times New Roman"/>
              </a:rPr>
              <a:t>respondentų</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45% </a:t>
            </a:r>
            <a:r>
              <a:rPr lang="en-US" sz="2400" dirty="0" err="1">
                <a:latin typeface="Times New Roman"/>
                <a:cs typeface="Times New Roman"/>
              </a:rPr>
              <a:t>ko</a:t>
            </a:r>
            <a:r>
              <a:rPr lang="en-US" sz="2400" dirty="0">
                <a:latin typeface="Times New Roman"/>
                <a:cs typeface="Times New Roman"/>
              </a:rPr>
              <a:t>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kad</a:t>
            </a:r>
            <a:r>
              <a:rPr lang="en-US" sz="2400" dirty="0">
                <a:latin typeface="Times New Roman"/>
                <a:cs typeface="Times New Roman"/>
              </a:rPr>
              <a:t> </a:t>
            </a:r>
            <a:r>
              <a:rPr lang="en-US" sz="2400" dirty="0" err="1">
                <a:latin typeface="Times New Roman"/>
                <a:cs typeface="Times New Roman"/>
              </a:rPr>
              <a:t>geba</a:t>
            </a:r>
            <a:r>
              <a:rPr lang="en-US" sz="2400" dirty="0">
                <a:latin typeface="Times New Roman"/>
                <a:cs typeface="Times New Roman"/>
              </a:rPr>
              <a:t> </a:t>
            </a:r>
          </a:p>
          <a:p>
            <a:pPr algn="just"/>
            <a:r>
              <a:rPr lang="en-US" sz="2400" dirty="0" err="1">
                <a:latin typeface="Times New Roman"/>
                <a:cs typeface="Times New Roman"/>
              </a:rPr>
              <a:t>savarankiškai</a:t>
            </a:r>
            <a:r>
              <a:rPr lang="en-US" sz="2400" dirty="0">
                <a:latin typeface="Times New Roman"/>
                <a:cs typeface="Times New Roman"/>
              </a:rPr>
              <a:t> </a:t>
            </a:r>
            <a:r>
              <a:rPr lang="en-US" sz="2400" dirty="0" err="1">
                <a:latin typeface="Times New Roman"/>
                <a:cs typeface="Times New Roman"/>
              </a:rPr>
              <a:t>pasinaudoti</a:t>
            </a:r>
            <a:r>
              <a:rPr lang="en-US" sz="2400" dirty="0">
                <a:latin typeface="Times New Roman"/>
                <a:cs typeface="Times New Roman"/>
              </a:rPr>
              <a:t> </a:t>
            </a:r>
            <a:r>
              <a:rPr lang="en-US" sz="2400" dirty="0" err="1">
                <a:latin typeface="Times New Roman"/>
                <a:cs typeface="Times New Roman"/>
              </a:rPr>
              <a:t>fizinėj</a:t>
            </a:r>
            <a:r>
              <a:rPr lang="lt-LT" sz="2400" dirty="0">
                <a:latin typeface="Times New Roman"/>
                <a:cs typeface="Times New Roman"/>
              </a:rPr>
              <a:t>e</a:t>
            </a:r>
            <a:r>
              <a:rPr lang="en-US" sz="2400" dirty="0">
                <a:latin typeface="Times New Roman"/>
                <a:cs typeface="Times New Roman"/>
              </a:rPr>
              <a:t> </a:t>
            </a:r>
            <a:r>
              <a:rPr lang="en-US" sz="2400" dirty="0" err="1">
                <a:latin typeface="Times New Roman"/>
                <a:cs typeface="Times New Roman"/>
              </a:rPr>
              <a:t>aplinkoje</a:t>
            </a:r>
            <a:r>
              <a:rPr lang="en-US" sz="2400" dirty="0">
                <a:latin typeface="Times New Roman"/>
                <a:cs typeface="Times New Roman"/>
              </a:rPr>
              <a:t> </a:t>
            </a:r>
            <a:r>
              <a:rPr lang="en-US" sz="2400" dirty="0" err="1">
                <a:latin typeface="Times New Roman"/>
                <a:cs typeface="Times New Roman"/>
              </a:rPr>
              <a:t>esančiais</a:t>
            </a:r>
            <a:r>
              <a:rPr lang="en-US" sz="2400" dirty="0">
                <a:latin typeface="Times New Roman"/>
                <a:cs typeface="Times New Roman"/>
              </a:rPr>
              <a:t> </a:t>
            </a:r>
            <a:r>
              <a:rPr lang="en-US" sz="2400" dirty="0" err="1">
                <a:latin typeface="Times New Roman"/>
                <a:cs typeface="Times New Roman"/>
              </a:rPr>
              <a:t>ištekliais</a:t>
            </a:r>
            <a:r>
              <a:rPr lang="en-US" sz="2400" dirty="0">
                <a:latin typeface="Times New Roman"/>
                <a:cs typeface="Times New Roman"/>
              </a:rPr>
              <a:t>.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mr-IN" sz="2400" dirty="0">
                <a:latin typeface="Times New Roman"/>
                <a:cs typeface="Times New Roman"/>
              </a:rPr>
              <a:t>–</a:t>
            </a:r>
            <a:r>
              <a:rPr lang="en-US" sz="2400" dirty="0">
                <a:latin typeface="Times New Roman"/>
                <a:cs typeface="Times New Roman"/>
              </a:rPr>
              <a:t> </a:t>
            </a:r>
            <a:r>
              <a:rPr lang="en-US" sz="2400" b="1" dirty="0">
                <a:latin typeface="Times New Roman"/>
                <a:cs typeface="Times New Roman"/>
              </a:rPr>
              <a:t>39% </a:t>
            </a:r>
            <a:r>
              <a:rPr lang="en-US" sz="2400" dirty="0" err="1">
                <a:latin typeface="Times New Roman"/>
                <a:cs typeface="Times New Roman"/>
              </a:rPr>
              <a:t>apklaustųjų</a:t>
            </a:r>
            <a:r>
              <a:rPr lang="en-US" sz="2400" dirty="0">
                <a:latin typeface="Times New Roman"/>
                <a:cs typeface="Times New Roman"/>
              </a:rPr>
              <a:t>. </a:t>
            </a:r>
            <a:r>
              <a:rPr lang="en-US" sz="2400" b="1" dirty="0">
                <a:latin typeface="Times New Roman"/>
                <a:cs typeface="Times New Roman"/>
              </a:rPr>
              <a:t>12%</a:t>
            </a:r>
            <a:r>
              <a:rPr lang="en-US" sz="2400" dirty="0">
                <a:latin typeface="Times New Roman"/>
                <a:cs typeface="Times New Roman"/>
              </a:rPr>
              <a:t> -</a:t>
            </a:r>
            <a:r>
              <a:rPr lang="lt-LT" sz="2400" dirty="0">
                <a:latin typeface="Times New Roman"/>
                <a:cs typeface="Times New Roman"/>
              </a:rPr>
              <a:t> </a:t>
            </a:r>
            <a:r>
              <a:rPr lang="en-US" sz="2400" dirty="0">
                <a:latin typeface="Times New Roman"/>
                <a:cs typeface="Times New Roman"/>
              </a:rPr>
              <a:t>ko </a:t>
            </a:r>
            <a:r>
              <a:rPr lang="en-US" sz="2400" dirty="0" err="1">
                <a:latin typeface="Times New Roman"/>
                <a:cs typeface="Times New Roman"/>
              </a:rPr>
              <a:t>gero</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 </a:t>
            </a:r>
            <a:r>
              <a:rPr lang="en-US" sz="2400" dirty="0" err="1">
                <a:latin typeface="Times New Roman"/>
                <a:cs typeface="Times New Roman"/>
              </a:rPr>
              <a:t>Ir</a:t>
            </a:r>
            <a:r>
              <a:rPr lang="en-US" sz="2400" dirty="0">
                <a:latin typeface="Times New Roman"/>
                <a:cs typeface="Times New Roman"/>
              </a:rPr>
              <a:t>  </a:t>
            </a:r>
            <a:r>
              <a:rPr lang="en-US" sz="2400" b="1" dirty="0">
                <a:latin typeface="Times New Roman"/>
                <a:cs typeface="Times New Roman"/>
              </a:rPr>
              <a:t>4%</a:t>
            </a:r>
            <a:r>
              <a:rPr lang="en-US" sz="2400" dirty="0">
                <a:latin typeface="Times New Roman"/>
                <a:cs typeface="Times New Roman"/>
              </a:rPr>
              <a:t> - </a:t>
            </a:r>
            <a:r>
              <a:rPr lang="en-US" sz="2400" dirty="0" err="1">
                <a:latin typeface="Times New Roman"/>
                <a:cs typeface="Times New Roman"/>
              </a:rPr>
              <a:t>visiškai</a:t>
            </a:r>
            <a:r>
              <a:rPr lang="en-US" sz="2400" dirty="0">
                <a:latin typeface="Times New Roman"/>
                <a:cs typeface="Times New Roman"/>
              </a:rPr>
              <a:t> </a:t>
            </a:r>
            <a:r>
              <a:rPr lang="en-US" sz="2400" dirty="0" err="1">
                <a:latin typeface="Times New Roman"/>
                <a:cs typeface="Times New Roman"/>
              </a:rPr>
              <a:t>nesutinka</a:t>
            </a:r>
            <a:r>
              <a:rPr lang="en-US" sz="2400" dirty="0">
                <a:latin typeface="Times New Roman"/>
                <a:cs typeface="Times New Roman"/>
              </a:rPr>
              <a:t> </a:t>
            </a:r>
            <a:r>
              <a:rPr lang="en-US" sz="2400" dirty="0" err="1">
                <a:latin typeface="Times New Roman"/>
                <a:cs typeface="Times New Roman"/>
              </a:rPr>
              <a:t>su</a:t>
            </a:r>
            <a:r>
              <a:rPr lang="en-US" sz="2400" dirty="0">
                <a:latin typeface="Times New Roman"/>
                <a:cs typeface="Times New Roman"/>
              </a:rPr>
              <a:t> </a:t>
            </a:r>
            <a:r>
              <a:rPr lang="en-US" sz="2400" dirty="0" err="1">
                <a:latin typeface="Times New Roman"/>
                <a:cs typeface="Times New Roman"/>
              </a:rPr>
              <a:t>pateiktu</a:t>
            </a:r>
            <a:r>
              <a:rPr lang="en-US" sz="2400" dirty="0">
                <a:latin typeface="Times New Roman"/>
                <a:cs typeface="Times New Roman"/>
              </a:rPr>
              <a:t> </a:t>
            </a:r>
            <a:r>
              <a:rPr lang="en-US" sz="2400" dirty="0" err="1">
                <a:latin typeface="Times New Roman"/>
                <a:cs typeface="Times New Roman"/>
              </a:rPr>
              <a:t>teiginiu</a:t>
            </a:r>
            <a:r>
              <a:rPr lang="en-US" sz="2400" dirty="0">
                <a:latin typeface="Times New Roman"/>
                <a:cs typeface="Times New Roman"/>
              </a:rPr>
              <a:t>.</a:t>
            </a:r>
          </a:p>
        </p:txBody>
      </p:sp>
    </p:spTree>
    <p:extLst>
      <p:ext uri="{BB962C8B-B14F-4D97-AF65-F5344CB8AC3E}">
        <p14:creationId xmlns:p14="http://schemas.microsoft.com/office/powerpoint/2010/main" val="36797532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Hardcover.thmx</Template>
  <TotalTime>1134</TotalTime>
  <Words>4489</Words>
  <Application>Microsoft Macintosh PowerPoint</Application>
  <PresentationFormat>On-screen Show (4:3)</PresentationFormat>
  <Paragraphs>296</Paragraphs>
  <Slides>66</Slides>
  <Notes>1</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Hardcover</vt:lpstr>
      <vt:lpstr>PowerPoint Presentation</vt:lpstr>
      <vt:lpstr>Tyrimo metodika ir šaltiniai</vt:lpstr>
      <vt:lpstr>Bendra informacija apie vidinio audito dalyvius</vt:lpstr>
      <vt:lpstr>PowerPoint Presentation</vt:lpstr>
      <vt:lpstr>PowerPoint Presentation</vt:lpstr>
      <vt:lpstr>Mokiniai</vt:lpstr>
      <vt:lpstr>1. Man lengva gauti priemonės, kurių man reikia mokantis </vt:lpstr>
      <vt:lpstr>2. Techninė įranga klasėje dažniausiai veikia tinkamai</vt:lpstr>
      <vt:lpstr>3. Gebu savarankiškai pasinaudoti fizinėje aplinkoje esančiais ištekliais </vt:lpstr>
      <vt:lpstr>PowerPoint Presentation</vt:lpstr>
      <vt:lpstr>4. Turiu galimybę laisvai rinktis veiklas ugdymo įstaigos aplinkoje. </vt:lpstr>
      <vt:lpstr>5.Fizinė aplinka pritaikyta įvairiems mano poreikiams ir gebėjimams </vt:lpstr>
      <vt:lpstr>6.Jaučiuosi patogiai tiek viduje, tiek lauke esančiuose erdvėse. </vt:lpstr>
      <vt:lpstr>PowerPoint Presentation</vt:lpstr>
      <vt:lpstr>7.Aš esu įtrauktas (a) į mokymosi aplinkų kūrimą ir atnaujinimo procesą (siūlant idėjas, informacinių plakatų pasirinkimas, priemonių pasirinkimas ir pan.)</vt:lpstr>
      <vt:lpstr>8. Esu skatinamas aktyviai dalyvauti pamokoje atliekant kūrybiškas ir  interaktyvias veiklas </vt:lpstr>
      <vt:lpstr>9. Mano atlikti darbai (rašiniai, projektai, kūrybiniai darbai ir pan) demonstruojami klasei ir mokyklos bendruomenei, per pristatymą žodžiu, eksponavimą progimnazijos erdvėse (stendus, parodas) arba demonstruojamos renginiuose. </vt:lpstr>
      <vt:lpstr>Bendros išvados</vt:lpstr>
      <vt:lpstr>Bendros išvados</vt:lpstr>
      <vt:lpstr>Rekomendacijos</vt:lpstr>
      <vt:lpstr>Rekomendacijos</vt:lpstr>
      <vt:lpstr>MOKYTOJAI</vt:lpstr>
      <vt:lpstr>1. Mano klasėje lengvai prieinamos mokymuisi reikalingos priemonės ir medžiagos </vt:lpstr>
      <vt:lpstr>2. Mano klasės fizinėje aplinkoje yra informacijos šaltinių, kurie skatina mokinius tyrinėti, ieškoti, gilinti žinias (pvz. , stendai, knygos, skaitmeninės priemonės). </vt:lpstr>
      <vt:lpstr>3.Mano mokiniai skatinami naudotis fizinėje aplinkoje esančiais ištekliais savarankiškai. </vt:lpstr>
      <vt:lpstr>4. Techninė įranga klasėje dažniausiai veikia tinkamai. </vt:lpstr>
      <vt:lpstr>PowerPoint Presentation</vt:lpstr>
      <vt:lpstr>5. Mano mokiniai turi galimybę rinktis skirtingas mokymosi vietas pagal savo poreikius (rami vieta, kūrybinė zona, bendradarbiavimo zona). </vt:lpstr>
      <vt:lpstr>6. Klasės fizinė aplinka skatina mokinių aktyvumą ir savarankiškumą. </vt:lpstr>
      <vt:lpstr>7. Veiklos zonos (kampeliai) aiškiai struktūruotos ir paskatina savarankišką veikimą. </vt:lpstr>
      <vt:lpstr>PowerPoint Presentation</vt:lpstr>
      <vt:lpstr>8. Mano mokiniai yra įtraukti į mokymosi aplinkų kūrimą ir atnaujinimo procesą (siūlant idėjas, informacinių plakatų pasirinkimas, priemonių pasirinkimas ir pan.). </vt:lpstr>
      <vt:lpstr>9. Skatinu mokinius aktyviai dalyvauti pamokoje siūlant jiems kūrybiškas ir interaktyvias veiklas. </vt:lpstr>
      <vt:lpstr>10. Mano mokinių darbai (rašiniai, projektai, kūrybiniai darbai ir pan) demonstruojami klasei ir mokyklos bendruomenei, per pristatymą žodžiu, eksponavimą progimnazijos erdvėse (stendus, parodas) arba demostruojamos renginiuose. </vt:lpstr>
      <vt:lpstr>Bendros išvados</vt:lpstr>
      <vt:lpstr>Bendros išvados</vt:lpstr>
      <vt:lpstr>Rekomendacijos</vt:lpstr>
      <vt:lpstr>Rekomendacijos</vt:lpstr>
      <vt:lpstr>Tėvai</vt:lpstr>
      <vt:lpstr>1. Mano vaikui prieinami įvairūs mokymuisi skirti ištekliai (knygos, priemonės žaislai). </vt:lpstr>
      <vt:lpstr> 2.Mano vaiko klasėje yra informacijos šaltinių, kurie skatina tyrinėti, ieškoti gilinti žinias (pvz stendai, knygos, skaitmeninės priemonės). </vt:lpstr>
      <vt:lpstr>3. Mano vaikas savarankiškai naudojasi fizinėje aplinkoje esančiais ištekliais. </vt:lpstr>
      <vt:lpstr>PowerPoint Presentation</vt:lpstr>
      <vt:lpstr>4. Mano vaikas turi galimybę laisvai rinktis veiklas ugdymo įstaigos aplinkoje. </vt:lpstr>
      <vt:lpstr>5.Fizinė aplinka pritaikyta įvairiems vaiko poreikiams ir gebėjimams. </vt:lpstr>
      <vt:lpstr>6. Mano vaikas jaučiasi patogiai tiek viduje, tiek lauke esančiose erdvėse. </vt:lpstr>
      <vt:lpstr>PowerPoint Presentation</vt:lpstr>
      <vt:lpstr>7.Mano vaikas yra įtrauktas į mokymosi aplinkų kūrimą ir atnaujinimo procesą (siūlant idėjas, informacinių plakatų pasirinkimas,priemonių pasirinikimas ir pan.) </vt:lpstr>
      <vt:lpstr>8.Mano vaikas skatinamas aktyviai dalyvauti pamokoje atliekant kūrybiškas ir interaktyvias užduotis. </vt:lpstr>
      <vt:lpstr>9.Mano vaiko darbai (rašiniai, projektai, kūrybiniai darbai ir pan) demonstruojami  klasei ir mokyklos bendruomenei, per pristatymą žodžiu, eksponavimą progimnazijos erdvėse (stendus, parodas) arba demostruojamos renginiuose. </vt:lpstr>
      <vt:lpstr>Bendros išvados</vt:lpstr>
      <vt:lpstr>Bendros išvados</vt:lpstr>
      <vt:lpstr>Rekomendacijos</vt:lpstr>
      <vt:lpstr>Rekomendacijos</vt:lpstr>
      <vt:lpstr> Galutinės išvados</vt:lpstr>
      <vt:lpstr> Galutinės išvados</vt:lpstr>
      <vt:lpstr> Galutinės išvados</vt:lpstr>
      <vt:lpstr> Galutinės išvados</vt:lpstr>
      <vt:lpstr> Išvados</vt:lpstr>
      <vt:lpstr>Galutinės išvados</vt:lpstr>
      <vt:lpstr>Rekomendacijos</vt:lpstr>
      <vt:lpstr>Rekomendacijos</vt:lpstr>
      <vt:lpstr>Rekomendacijos</vt:lpstr>
      <vt:lpstr>Rekomendacijos</vt:lpstr>
      <vt:lpstr>Rekomendacijos</vt:lpstr>
      <vt:lpstr>Rekomendacijos</vt:lpstr>
    </vt:vector>
  </TitlesOfParts>
  <Company>Mac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 Mac</dc:creator>
  <cp:lastModifiedBy>Mac Mac</cp:lastModifiedBy>
  <cp:revision>341</cp:revision>
  <dcterms:created xsi:type="dcterms:W3CDTF">2025-12-29T15:44:19Z</dcterms:created>
  <dcterms:modified xsi:type="dcterms:W3CDTF">2026-02-18T15:18:09Z</dcterms:modified>
</cp:coreProperties>
</file>