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2" r:id="rId3"/>
    <p:sldId id="276" r:id="rId4"/>
    <p:sldId id="277" r:id="rId5"/>
    <p:sldId id="278" r:id="rId6"/>
    <p:sldId id="302" r:id="rId7"/>
    <p:sldId id="288" r:id="rId8"/>
    <p:sldId id="296" r:id="rId9"/>
    <p:sldId id="281" r:id="rId10"/>
    <p:sldId id="283" r:id="rId11"/>
    <p:sldId id="297" r:id="rId12"/>
    <p:sldId id="289" r:id="rId13"/>
    <p:sldId id="291" r:id="rId14"/>
    <p:sldId id="286" r:id="rId15"/>
    <p:sldId id="300" r:id="rId16"/>
    <p:sldId id="299" r:id="rId17"/>
    <p:sldId id="298" r:id="rId18"/>
    <p:sldId id="292" r:id="rId19"/>
    <p:sldId id="301" r:id="rId20"/>
    <p:sldId id="293" r:id="rId21"/>
    <p:sldId id="280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00CC00"/>
    <a:srgbClr val="006666"/>
    <a:srgbClr val="00FF00"/>
    <a:srgbClr val="FFFF66"/>
    <a:srgbClr val="008000"/>
    <a:srgbClr val="993366"/>
    <a:srgbClr val="660033"/>
    <a:srgbClr val="FFFFFF"/>
    <a:srgbClr val="F0A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74" d="100"/>
          <a:sy n="74" d="100"/>
        </p:scale>
        <p:origin x="72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306286812908934E-2"/>
          <c:y val="2.4013337801957087E-2"/>
          <c:w val="0.95108064112989477"/>
          <c:h val="0.687015213016741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Pasitikrinę sveikatą mokiniai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B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697-42B2-8E1E-D6B90AEE3AB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97-42B2-8E1E-D6B90AEE3AB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697-42B2-8E1E-D6B90AEE3A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2021-2022m.m.</c:v>
                </c:pt>
                <c:pt idx="1">
                  <c:v>2022-2023m.m.</c:v>
                </c:pt>
                <c:pt idx="2">
                  <c:v>2023-2024m.m.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98.7</c:v>
                </c:pt>
                <c:pt idx="1">
                  <c:v>98.9</c:v>
                </c:pt>
                <c:pt idx="2">
                  <c:v>99.6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9-47A8-B1FB-56EF72C169E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Nepasitikrinę sveikatos mokiniai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2021-2022m.m.</c:v>
                </c:pt>
                <c:pt idx="1">
                  <c:v>2022-2023m.m.</c:v>
                </c:pt>
                <c:pt idx="2">
                  <c:v>2023-2024m.m.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1.3</c:v>
                </c:pt>
                <c:pt idx="1">
                  <c:v>1.1000000000000001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89-47A8-B1FB-56EF72C16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96520704"/>
        <c:axId val="396524968"/>
      </c:barChart>
      <c:catAx>
        <c:axId val="39652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396524968"/>
        <c:crosses val="autoZero"/>
        <c:auto val="1"/>
        <c:lblAlgn val="ctr"/>
        <c:lblOffset val="100"/>
        <c:noMultiLvlLbl val="0"/>
      </c:catAx>
      <c:valAx>
        <c:axId val="396524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652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15543848075388"/>
          <c:y val="0.86041183819737344"/>
          <c:w val="0.64923673736466703"/>
          <c:h val="0.127581492901647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FF0000"/>
          </a:solidFill>
        </a:ln>
        <a:effectLst/>
        <a:sp3d>
          <a:contourClr>
            <a:srgbClr val="FF0000"/>
          </a:contourClr>
        </a:sp3d>
      </c:spPr>
    </c:sideWall>
    <c:backWall>
      <c:thickness val="0"/>
      <c:spPr>
        <a:noFill/>
        <a:ln>
          <a:solidFill>
            <a:srgbClr val="FF0000"/>
          </a:solidFill>
        </a:ln>
        <a:effectLst/>
        <a:sp3d>
          <a:contourClr>
            <a:srgbClr val="FF0000"/>
          </a:contourClr>
        </a:sp3d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256053887885309E-3"/>
                  <c:y val="-0.146898231045387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753384559092573E-2"/>
                      <c:h val="0.147947504124283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2D0-4332-BC32-1A5C0908B476}"/>
                </c:ext>
              </c:extLst>
            </c:dLbl>
            <c:dLbl>
              <c:idx val="1"/>
              <c:layout>
                <c:manualLayout>
                  <c:x val="1.3721185510428101E-2"/>
                  <c:y val="-1.573909618343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D0-4332-BC32-1A5C0908B476}"/>
                </c:ext>
              </c:extLst>
            </c:dLbl>
            <c:dLbl>
              <c:idx val="2"/>
              <c:layout>
                <c:manualLayout>
                  <c:x val="1.3721185510428101E-2"/>
                  <c:y val="-5.7709916064350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19063300402492E-2"/>
                      <c:h val="8.49911193905458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2D0-4332-BC32-1A5C0908B476}"/>
                </c:ext>
              </c:extLst>
            </c:dLbl>
            <c:dLbl>
              <c:idx val="3"/>
              <c:layout>
                <c:manualLayout>
                  <c:x val="1.6008049762166118E-2"/>
                  <c:y val="-1.20227818074776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D0-4332-BC32-1A5C0908B4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90.2</c:v>
                </c:pt>
                <c:pt idx="1">
                  <c:v>6.8</c:v>
                </c:pt>
                <c:pt idx="2">
                  <c:v>2.8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979648"/>
        <c:axId val="163981184"/>
        <c:axId val="0"/>
      </c:bar3DChart>
      <c:catAx>
        <c:axId val="1639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81184"/>
        <c:crosses val="autoZero"/>
        <c:auto val="1"/>
        <c:lblAlgn val="ctr"/>
        <c:lblOffset val="100"/>
        <c:noMultiLvlLbl val="0"/>
      </c:catAx>
      <c:valAx>
        <c:axId val="16398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034670140622974E-2"/>
                  <c:y val="1.7410708427820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31-4B9D-A1D5-A5487DE3DD36}"/>
                </c:ext>
              </c:extLst>
            </c:dLbl>
            <c:dLbl>
              <c:idx val="1"/>
              <c:layout>
                <c:manualLayout>
                  <c:x val="1.4034670140622974E-2"/>
                  <c:y val="1.7410708427820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31-4B9D-A1D5-A5487DE3DD36}"/>
                </c:ext>
              </c:extLst>
            </c:dLbl>
            <c:dLbl>
              <c:idx val="2"/>
              <c:layout>
                <c:manualLayout>
                  <c:x val="2.1591800216343039E-3"/>
                  <c:y val="1.7410708427820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31-4B9D-A1D5-A5487DE3DD36}"/>
                </c:ext>
              </c:extLst>
            </c:dLbl>
            <c:dLbl>
              <c:idx val="3"/>
              <c:layout>
                <c:manualLayout>
                  <c:x val="3.2387700324514558E-3"/>
                  <c:y val="9.9489762444690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31-4B9D-A1D5-A5487DE3D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91.78</c:v>
                </c:pt>
                <c:pt idx="1">
                  <c:v>0</c:v>
                </c:pt>
                <c:pt idx="2">
                  <c:v>0</c:v>
                </c:pt>
                <c:pt idx="3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750980237977341E-2"/>
                  <c:y val="-2.984692873340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31-4B9D-A1D5-A5487DE3DD36}"/>
                </c:ext>
              </c:extLst>
            </c:dLbl>
            <c:dLbl>
              <c:idx val="3"/>
              <c:layout>
                <c:manualLayout>
                  <c:x val="1.0795900108171439E-2"/>
                  <c:y val="-7.4617321833517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31-4B9D-A1D5-A5487DE3D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88</c:v>
                </c:pt>
                <c:pt idx="1">
                  <c:v>7.6</c:v>
                </c:pt>
                <c:pt idx="2">
                  <c:v>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8C-49B9-A70B-F90FB4533020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255788451362133E-3"/>
                  <c:y val="-0.102127905840381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753384559092573E-2"/>
                      <c:h val="0.147947504124283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D8C-49B9-A70B-F90FB4533020}"/>
                </c:ext>
              </c:extLst>
            </c:dLbl>
            <c:dLbl>
              <c:idx val="1"/>
              <c:layout>
                <c:manualLayout>
                  <c:x val="1.3721185510428101E-2"/>
                  <c:y val="-1.573909618343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8C-49B9-A70B-F90FB4533020}"/>
                </c:ext>
              </c:extLst>
            </c:dLbl>
            <c:dLbl>
              <c:idx val="2"/>
              <c:layout>
                <c:manualLayout>
                  <c:x val="1.3721164002048671E-2"/>
                  <c:y val="-3.53247410475371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19063300402492E-2"/>
                      <c:h val="8.49911193905458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D8C-49B9-A70B-F90FB4533020}"/>
                </c:ext>
              </c:extLst>
            </c:dLbl>
            <c:dLbl>
              <c:idx val="3"/>
              <c:layout>
                <c:manualLayout>
                  <c:x val="1.2769254636605326E-2"/>
                  <c:y val="-1.98979524889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8C-49B9-A70B-F90FB4533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90.2</c:v>
                </c:pt>
                <c:pt idx="1">
                  <c:v>6.8</c:v>
                </c:pt>
                <c:pt idx="2">
                  <c:v>2.8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C-49B9-A70B-F90FB45330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979648"/>
        <c:axId val="163981184"/>
        <c:axId val="0"/>
      </c:bar3DChart>
      <c:catAx>
        <c:axId val="1639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81184"/>
        <c:crosses val="autoZero"/>
        <c:auto val="1"/>
        <c:lblAlgn val="ctr"/>
        <c:lblOffset val="100"/>
        <c:noMultiLvlLbl val="0"/>
      </c:catAx>
      <c:valAx>
        <c:axId val="16398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796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Mažo svorio</c:v>
                </c:pt>
                <c:pt idx="1">
                  <c:v>Antsvoris</c:v>
                </c:pt>
                <c:pt idx="2">
                  <c:v>Nutukimas</c:v>
                </c:pt>
                <c:pt idx="3">
                  <c:v>Normalus svoris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0.14499999999999999</c:v>
                </c:pt>
                <c:pt idx="2">
                  <c:v>0.03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84-496B-860B-85DBCE367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87433240"/>
        <c:axId val="287434224"/>
      </c:barChart>
      <c:catAx>
        <c:axId val="287433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287434224"/>
        <c:crosses val="autoZero"/>
        <c:auto val="1"/>
        <c:lblAlgn val="ctr"/>
        <c:lblOffset val="100"/>
        <c:noMultiLvlLbl val="0"/>
      </c:catAx>
      <c:valAx>
        <c:axId val="28743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743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83884729911136"/>
          <c:y val="1.8159169799414124E-2"/>
          <c:w val="0.83716115270088864"/>
          <c:h val="0.69640887903425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2023-2024m.m.</c:v>
                </c:pt>
              </c:strCache>
            </c:strRef>
          </c:tx>
          <c:spPr>
            <a:solidFill>
              <a:srgbClr val="00666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66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invertIfNegative val="0"/>
            <c:bubble3D val="0"/>
            <c:spPr>
              <a:solidFill>
                <a:srgbClr val="0066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invertIfNegative val="0"/>
            <c:bubble3D val="0"/>
            <c:spPr>
              <a:solidFill>
                <a:srgbClr val="0066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invertIfNegative val="0"/>
            <c:bubble3D val="0"/>
            <c:spPr>
              <a:solidFill>
                <a:srgbClr val="0066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invertIfNegative val="0"/>
            <c:bubble3D val="0"/>
            <c:spPr>
              <a:solidFill>
                <a:srgbClr val="0066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Mažo svorio</c:v>
                </c:pt>
                <c:pt idx="1">
                  <c:v>Antsvoris</c:v>
                </c:pt>
                <c:pt idx="2">
                  <c:v>Nutukimas</c:v>
                </c:pt>
                <c:pt idx="3">
                  <c:v>Normalus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7</c:v>
                </c:pt>
                <c:pt idx="1">
                  <c:v>15</c:v>
                </c:pt>
                <c:pt idx="2">
                  <c:v>3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2022-2023m.m.2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Mažo svorio</c:v>
                </c:pt>
                <c:pt idx="1">
                  <c:v>Antsvoris</c:v>
                </c:pt>
                <c:pt idx="2">
                  <c:v>Nutukimas</c:v>
                </c:pt>
                <c:pt idx="3">
                  <c:v>Normalus svoris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3</c:v>
                </c:pt>
                <c:pt idx="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8F-4CF6-B662-3D4A94FEECDB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2021-2022m.m</c:v>
                </c:pt>
              </c:strCache>
            </c:strRef>
          </c:tx>
          <c:spPr>
            <a:solidFill>
              <a:srgbClr val="99FF3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9FF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71C-4A55-8568-37DD2CF8897A}"/>
              </c:ext>
            </c:extLst>
          </c:dPt>
          <c:dPt>
            <c:idx val="1"/>
            <c:invertIfNegative val="0"/>
            <c:bubble3D val="0"/>
            <c:spPr>
              <a:solidFill>
                <a:srgbClr val="99FF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71C-4A55-8568-37DD2CF8897A}"/>
              </c:ext>
            </c:extLst>
          </c:dPt>
          <c:dPt>
            <c:idx val="2"/>
            <c:invertIfNegative val="0"/>
            <c:bubble3D val="0"/>
            <c:spPr>
              <a:solidFill>
                <a:srgbClr val="99FF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71C-4A55-8568-37DD2CF8897A}"/>
              </c:ext>
            </c:extLst>
          </c:dPt>
          <c:dPt>
            <c:idx val="3"/>
            <c:invertIfNegative val="0"/>
            <c:bubble3D val="0"/>
            <c:spPr>
              <a:solidFill>
                <a:srgbClr val="99FF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71C-4A55-8568-37DD2CF8897A}"/>
              </c:ext>
            </c:extLst>
          </c:dPt>
          <c:dPt>
            <c:idx val="4"/>
            <c:invertIfNegative val="0"/>
            <c:bubble3D val="0"/>
            <c:spPr>
              <a:solidFill>
                <a:srgbClr val="99FF3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71C-4A55-8568-37DD2CF889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Mažo svorio</c:v>
                </c:pt>
                <c:pt idx="1">
                  <c:v>Antsvoris</c:v>
                </c:pt>
                <c:pt idx="2">
                  <c:v>Nutukimas</c:v>
                </c:pt>
                <c:pt idx="3">
                  <c:v>Normalus svoris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7</c:v>
                </c:pt>
                <c:pt idx="1">
                  <c:v>18</c:v>
                </c:pt>
                <c:pt idx="2">
                  <c:v>3.5</c:v>
                </c:pt>
                <c:pt idx="3">
                  <c:v>71.5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8F-4CF6-B662-3D4A94FEECDB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2020-2021m.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Mažo svorio</c:v>
                </c:pt>
                <c:pt idx="1">
                  <c:v>Antsvoris</c:v>
                </c:pt>
                <c:pt idx="2">
                  <c:v>Nutukimas</c:v>
                </c:pt>
                <c:pt idx="3">
                  <c:v>Normalus svoris</c:v>
                </c:pt>
              </c:strCache>
            </c:strRef>
          </c:cat>
          <c:val>
            <c:numRef>
              <c:f>Lapas1!$E$2:$E$6</c:f>
              <c:numCache>
                <c:formatCode>General</c:formatCode>
                <c:ptCount val="5"/>
                <c:pt idx="0">
                  <c:v>9.5</c:v>
                </c:pt>
                <c:pt idx="1">
                  <c:v>12.9</c:v>
                </c:pt>
                <c:pt idx="2">
                  <c:v>4</c:v>
                </c:pt>
                <c:pt idx="3">
                  <c:v>73.599999999999994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DA8-4E69-B065-285E8CB911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42643568"/>
        <c:axId val="342645536"/>
      </c:barChart>
      <c:catAx>
        <c:axId val="34264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2645536"/>
        <c:crosses val="autoZero"/>
        <c:auto val="1"/>
        <c:lblAlgn val="ctr"/>
        <c:lblOffset val="100"/>
        <c:noMultiLvlLbl val="0"/>
      </c:catAx>
      <c:valAx>
        <c:axId val="34264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26435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2020/2021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36326136401337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A6-461C-801B-2E8C3D11A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98.4</c:v>
                </c:pt>
                <c:pt idx="1">
                  <c:v>1.4</c:v>
                </c:pt>
                <c:pt idx="2">
                  <c:v>0.2</c:v>
                </c:pt>
                <c:pt idx="3">
                  <c:v>0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2021/2022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843A-41E8-AE47-C28B0D66D0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98.5</c:v>
                </c:pt>
                <c:pt idx="1">
                  <c:v>1</c:v>
                </c:pt>
                <c:pt idx="2">
                  <c:v>0.3</c:v>
                </c:pt>
                <c:pt idx="3">
                  <c:v>0.2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2022/2023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0224460230100304E-3"/>
                  <c:y val="-7.3082771321706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A6-461C-801B-2E8C3D11A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98.3</c:v>
                </c:pt>
                <c:pt idx="1">
                  <c:v>1.3</c:v>
                </c:pt>
                <c:pt idx="2">
                  <c:v>0.4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D6-4E32-ADEF-CC9DE2A8498B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2023/2024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726522728026749E-2"/>
                  <c:y val="-1.11652944139380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05-4B40-8251-D4EFD8C25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Lapas1!$E$2:$E$6</c:f>
              <c:numCache>
                <c:formatCode>General</c:formatCode>
                <c:ptCount val="5"/>
                <c:pt idx="0">
                  <c:v>98.3</c:v>
                </c:pt>
                <c:pt idx="1">
                  <c:v>1.3</c:v>
                </c:pt>
                <c:pt idx="2">
                  <c:v>0.3</c:v>
                </c:pt>
                <c:pt idx="3">
                  <c:v>0.1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82-488B-8D29-4919D2CC1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168064"/>
        <c:axId val="124169600"/>
      </c:bar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84056349578701E-2"/>
          <c:y val="5.8065457776323631E-2"/>
          <c:w val="0.93281698365736287"/>
          <c:h val="0.70799853969628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Mokinių, neturinčių ėduonies pažeistų, plombuotų ir išrautų dantų, dalis proc.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1-4 kl.</c:v>
                </c:pt>
                <c:pt idx="1">
                  <c:v>5-8 kl.</c:v>
                </c:pt>
                <c:pt idx="2">
                  <c:v>Bendras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12.9</c:v>
                </c:pt>
                <c:pt idx="1">
                  <c:v>8.5</c:v>
                </c:pt>
                <c:pt idx="2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9-467B-9C33-FAF793D0E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Mokinių, neturinčių sąkandžio patologijos, dalis proc.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1-4 kl.</c:v>
                </c:pt>
                <c:pt idx="1">
                  <c:v>5-8 kl.</c:v>
                </c:pt>
                <c:pt idx="2">
                  <c:v>Bendras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55.7</c:v>
                </c:pt>
                <c:pt idx="1">
                  <c:v>47.6</c:v>
                </c:pt>
                <c:pt idx="2">
                  <c:v>51.7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9-467B-9C33-FAF793D0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745792"/>
        <c:axId val="125751680"/>
      </c:barChart>
      <c:catAx>
        <c:axId val="12574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51680"/>
        <c:crosses val="autoZero"/>
        <c:auto val="1"/>
        <c:lblAlgn val="ctr"/>
        <c:lblOffset val="100"/>
        <c:noMultiLvlLbl val="0"/>
      </c:catAx>
      <c:valAx>
        <c:axId val="12575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84976183532614E-2"/>
          <c:y val="1.9011412298298062E-2"/>
          <c:w val="0.93713971517449213"/>
          <c:h val="0.74545560359604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2020-2021m.m.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Mokinių dalis, turinti visiškai sveikus dantis</c:v>
                </c:pt>
                <c:pt idx="1">
                  <c:v>Mokinių, neturinčių sąkandžio patologijos</c:v>
                </c:pt>
                <c:pt idx="2">
                  <c:v>Mokinių, turinčių žandikaulių patologiją</c:v>
                </c:pt>
                <c:pt idx="3">
                  <c:v>Mokinių, turinčių pavienių dantų sąkandžio patologiją</c:v>
                </c:pt>
                <c:pt idx="4">
                  <c:v>Mokinių, pateikusių formos E027-1 II dalį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33</c:v>
                </c:pt>
                <c:pt idx="1">
                  <c:v>51.4</c:v>
                </c:pt>
                <c:pt idx="2">
                  <c:v>26</c:v>
                </c:pt>
                <c:pt idx="3">
                  <c:v>22.6</c:v>
                </c:pt>
                <c:pt idx="4">
                  <c:v>64.900000000000006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F-4E9E-B0A3-1C6558B3AD6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2021-2022m.m.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313994828148859E-2"/>
                  <c:y val="-2.345882947455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CF-4E9E-B0A3-1C6558B3AD69}"/>
                </c:ext>
              </c:extLst>
            </c:dLbl>
            <c:dLbl>
              <c:idx val="2"/>
              <c:layout>
                <c:manualLayout>
                  <c:x val="1.0802469135802356E-2"/>
                  <c:y val="2.6145658492820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CF-4E9E-B0A3-1C6558B3AD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Mokinių dalis, turinti visiškai sveikus dantis</c:v>
                </c:pt>
                <c:pt idx="1">
                  <c:v>Mokinių, neturinčių sąkandžio patologijos</c:v>
                </c:pt>
                <c:pt idx="2">
                  <c:v>Mokinių, turinčių žandikaulių patologiją</c:v>
                </c:pt>
                <c:pt idx="3">
                  <c:v>Mokinių, turinčių pavienių dantų sąkandžio patologiją</c:v>
                </c:pt>
                <c:pt idx="4">
                  <c:v>Mokinių, pateikusių formos E027-1 II dalį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18</c:v>
                </c:pt>
                <c:pt idx="1">
                  <c:v>49.2</c:v>
                </c:pt>
                <c:pt idx="2">
                  <c:v>22.8</c:v>
                </c:pt>
                <c:pt idx="3">
                  <c:v>28</c:v>
                </c:pt>
                <c:pt idx="4">
                  <c:v>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CF-4E9E-B0A3-1C6558B3AD69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8.8961513550563868E-3"/>
                  <c:y val="4.771207740590905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4F-4FA9-811B-A066A2CD0F76}"/>
                </c:ext>
              </c:extLst>
            </c:dLbl>
            <c:dLbl>
              <c:idx val="2"/>
              <c:layout>
                <c:manualLayout>
                  <c:x val="8.8961513550563451E-3"/>
                  <c:y val="-2.8627577147939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4F-4FA9-811B-A066A2CD0F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Mokinių dalis, turinti visiškai sveikus dantis</c:v>
                </c:pt>
                <c:pt idx="1">
                  <c:v>Mokinių, neturinčių sąkandžio patologijos</c:v>
                </c:pt>
                <c:pt idx="2">
                  <c:v>Mokinių, turinčių žandikaulių patologiją</c:v>
                </c:pt>
                <c:pt idx="3">
                  <c:v>Mokinių, turinčių pavienių dantų sąkandžio patologiją</c:v>
                </c:pt>
                <c:pt idx="4">
                  <c:v>Mokinių, pateikusių formos E027-1 II dalį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10</c:v>
                </c:pt>
                <c:pt idx="1">
                  <c:v>48.7</c:v>
                </c:pt>
                <c:pt idx="2">
                  <c:v>24.3</c:v>
                </c:pt>
                <c:pt idx="3">
                  <c:v>26.5</c:v>
                </c:pt>
                <c:pt idx="4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CF-4E9E-B0A3-1C6558B3AD69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4456245951966562E-2"/>
                  <c:y val="5.2050140268980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59-4816-BAC1-0C13F1909E6A}"/>
                </c:ext>
              </c:extLst>
            </c:dLbl>
            <c:dLbl>
              <c:idx val="2"/>
              <c:layout>
                <c:manualLayout>
                  <c:x val="1.1120189193820433E-2"/>
                  <c:y val="1.0410028053796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59-4816-BAC1-0C13F1909E6A}"/>
                </c:ext>
              </c:extLst>
            </c:dLbl>
            <c:dLbl>
              <c:idx val="3"/>
              <c:layout>
                <c:manualLayout>
                  <c:x val="6.6721135162922593E-3"/>
                  <c:y val="1.0410028053796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59-4816-BAC1-0C13F1909E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Mokinių dalis, turinti visiškai sveikus dantis</c:v>
                </c:pt>
                <c:pt idx="1">
                  <c:v>Mokinių, neturinčių sąkandžio patologijos</c:v>
                </c:pt>
                <c:pt idx="2">
                  <c:v>Mokinių, turinčių žandikaulių patologiją</c:v>
                </c:pt>
                <c:pt idx="3">
                  <c:v>Mokinių, turinčių pavienių dantų sąkandžio patologiją</c:v>
                </c:pt>
                <c:pt idx="4">
                  <c:v>Mokinių, pateikusių formos E027-1 II dalį</c:v>
                </c:pt>
              </c:strCache>
            </c:strRef>
          </c:cat>
          <c:val>
            <c:numRef>
              <c:f>Lapas1!$E$2:$E$6</c:f>
              <c:numCache>
                <c:formatCode>General</c:formatCode>
                <c:ptCount val="5"/>
                <c:pt idx="0">
                  <c:v>10.7</c:v>
                </c:pt>
                <c:pt idx="1">
                  <c:v>51.7</c:v>
                </c:pt>
                <c:pt idx="2">
                  <c:v>23.7</c:v>
                </c:pt>
                <c:pt idx="3">
                  <c:v>24.6</c:v>
                </c:pt>
                <c:pt idx="4">
                  <c:v>98.3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59-4816-BAC1-0C13F1909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223432"/>
        <c:axId val="306223104"/>
      </c:barChart>
      <c:catAx>
        <c:axId val="306223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306223104"/>
        <c:crosses val="autoZero"/>
        <c:auto val="1"/>
        <c:lblAlgn val="ctr"/>
        <c:lblOffset val="100"/>
        <c:noMultiLvlLbl val="0"/>
      </c:catAx>
      <c:valAx>
        <c:axId val="30622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06223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94087351625372"/>
          <c:y val="0.91305497718092776"/>
          <c:w val="0.61613798631236039"/>
          <c:h val="6.69770549047011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75061340193905E-2"/>
          <c:y val="5.6911154595029739E-2"/>
          <c:w val="0.93713971517449213"/>
          <c:h val="0.8651121569882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2020-2021m.m.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8518518518518517E-2"/>
                  <c:y val="1.1224130643577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B3-4339-ABCB-454C7A1CF177}"/>
                </c:ext>
              </c:extLst>
            </c:dLbl>
            <c:dLbl>
              <c:idx val="3"/>
              <c:layout>
                <c:manualLayout>
                  <c:x val="-2.3127877871916558E-2"/>
                  <c:y val="3.07943736012201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B3-4339-ABCB-454C7A1CF177}"/>
                </c:ext>
              </c:extLst>
            </c:dLbl>
            <c:dLbl>
              <c:idx val="4"/>
              <c:layout>
                <c:manualLayout>
                  <c:x val="-6.1728395061728392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B3-4339-ABCB-454C7A1CF1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18.25</c:v>
                </c:pt>
                <c:pt idx="1">
                  <c:v>21.9</c:v>
                </c:pt>
                <c:pt idx="2">
                  <c:v>28.95</c:v>
                </c:pt>
                <c:pt idx="3">
                  <c:v>17.760000000000002</c:v>
                </c:pt>
                <c:pt idx="4">
                  <c:v>13.14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B3-4339-ABCB-454C7A1CF17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2021-2022m.m.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66679724341888E-3"/>
                  <c:y val="-3.352949591792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B3-4339-ABCB-454C7A1CF177}"/>
                </c:ext>
              </c:extLst>
            </c:dLbl>
            <c:dLbl>
              <c:idx val="1"/>
              <c:layout>
                <c:manualLayout>
                  <c:x val="7.5743368566894937E-3"/>
                  <c:y val="-8.84604753441356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B3-4339-ABCB-454C7A1CF177}"/>
                </c:ext>
              </c:extLst>
            </c:dLbl>
            <c:dLbl>
              <c:idx val="2"/>
              <c:layout>
                <c:manualLayout>
                  <c:x val="-8.9233329186639183E-3"/>
                  <c:y val="-1.259126167215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B3-4339-ABCB-454C7A1CF177}"/>
                </c:ext>
              </c:extLst>
            </c:dLbl>
            <c:dLbl>
              <c:idx val="3"/>
              <c:layout>
                <c:manualLayout>
                  <c:x val="-4.1662806711998792E-3"/>
                  <c:y val="-1.23177494404880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9B3-4339-ABCB-454C7A1CF177}"/>
                </c:ext>
              </c:extLst>
            </c:dLbl>
            <c:dLbl>
              <c:idx val="4"/>
              <c:layout>
                <c:manualLayout>
                  <c:x val="-6.850338749621889E-3"/>
                  <c:y val="-2.3815204661346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B3-4339-ABCB-454C7A1CF1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16.059999999999999</c:v>
                </c:pt>
                <c:pt idx="1">
                  <c:v>19.920000000000002</c:v>
                </c:pt>
                <c:pt idx="2">
                  <c:v>31.71</c:v>
                </c:pt>
                <c:pt idx="3">
                  <c:v>18.09</c:v>
                </c:pt>
                <c:pt idx="4">
                  <c:v>14.23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9B3-4339-ABCB-454C7A1CF17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2022-2023m.m.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204896981118425E-3"/>
                  <c:y val="-5.8509309842318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23-465D-95C1-4548061D20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22.52</c:v>
                </c:pt>
                <c:pt idx="1">
                  <c:v>17.14</c:v>
                </c:pt>
                <c:pt idx="2">
                  <c:v>30.1</c:v>
                </c:pt>
                <c:pt idx="3">
                  <c:v>16.47</c:v>
                </c:pt>
                <c:pt idx="4">
                  <c:v>13.78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9B3-4339-ABCB-454C7A1CF177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2023-2024m.m.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Lapas1!$E$2:$E$6</c:f>
              <c:numCache>
                <c:formatCode>General</c:formatCode>
                <c:ptCount val="5"/>
                <c:pt idx="0">
                  <c:v>47.3</c:v>
                </c:pt>
                <c:pt idx="1">
                  <c:v>14.2</c:v>
                </c:pt>
                <c:pt idx="2">
                  <c:v>18.5</c:v>
                </c:pt>
                <c:pt idx="3">
                  <c:v>10.6</c:v>
                </c:pt>
                <c:pt idx="4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B-4AFF-88F4-01C89E483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6667560"/>
        <c:axId val="356667232"/>
      </c:barChart>
      <c:catAx>
        <c:axId val="356667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356667232"/>
        <c:crosses val="autoZero"/>
        <c:auto val="1"/>
        <c:lblAlgn val="ctr"/>
        <c:lblOffset val="100"/>
        <c:noMultiLvlLbl val="0"/>
      </c:catAx>
      <c:valAx>
        <c:axId val="35666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6667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8715242798721763"/>
          <c:y val="4.3374139177025234E-2"/>
          <c:w val="0.16135788509240431"/>
          <c:h val="0.3210287389532556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6409" y="5315451"/>
            <a:ext cx="3065318" cy="8463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 Diana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Užgalienė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miesto Uostamiesčio progimnazijos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mokinių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2023-2024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5" y="280481"/>
            <a:ext cx="2454768" cy="5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36884"/>
            <a:ext cx="10337944" cy="126331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 pasiskirstymas pagal KMI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lt-LT" altLang="lt-LT" sz="2400" b="1" cap="none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235442702"/>
              </p:ext>
            </p:extLst>
          </p:nvPr>
        </p:nvGraphicFramePr>
        <p:xfrm>
          <a:off x="2032000" y="1395663"/>
          <a:ext cx="8128000" cy="474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54564"/>
            <a:ext cx="10338263" cy="927971"/>
          </a:xfrm>
        </p:spPr>
        <p:txBody>
          <a:bodyPr/>
          <a:lstStyle/>
          <a:p>
            <a:pPr algn="ctr"/>
            <a:r>
              <a:rPr lang="lt-LT" altLang="lt-LT" sz="28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2020-2024 </a:t>
            </a:r>
            <a:r>
              <a:rPr lang="lt-LT" altLang="lt-LT" sz="28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3" name="Lentelės vietos rezervavimo ženklas 2"/>
          <p:cNvSpPr>
            <a:spLocks noGrp="1"/>
          </p:cNvSpPr>
          <p:nvPr>
            <p:ph type="tbl" sz="quarter" idx="13"/>
          </p:nvPr>
        </p:nvSpPr>
        <p:spPr/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391468"/>
            <a:ext cx="5760021" cy="427233"/>
          </a:xfrm>
        </p:spPr>
        <p:txBody>
          <a:bodyPr/>
          <a:lstStyle/>
          <a:p>
            <a:r>
              <a:rPr lang="lt-LT" altLang="lt-LT" sz="20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08905"/>
            <a:ext cx="475488" cy="365125"/>
          </a:xfrm>
        </p:spPr>
        <p:txBody>
          <a:bodyPr/>
          <a:lstStyle/>
          <a:p>
            <a:fld id="{53969381-6070-C14C-AC19-9F0CCB6EE0F1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460795"/>
              </p:ext>
            </p:extLst>
          </p:nvPr>
        </p:nvGraphicFramePr>
        <p:xfrm>
          <a:off x="655319" y="1282535"/>
          <a:ext cx="11147905" cy="4929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0896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0" y="2794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pasiskirstymas pagal fizinio ugdymo grupes 2020-2024 m.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876358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7" y="280693"/>
            <a:ext cx="12275127" cy="1091628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Mokiniai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cap="none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</a:t>
            </a:r>
            <a:r>
              <a:rPr lang="lt-LT" altLang="lt-LT" sz="2800" b="1" cap="none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/proc./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67E9C3E-6B40-4A77-BD13-25497B7B1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247488"/>
              </p:ext>
            </p:extLst>
          </p:nvPr>
        </p:nvGraphicFramePr>
        <p:xfrm>
          <a:off x="755576" y="1246909"/>
          <a:ext cx="10418392" cy="5330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6099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539" y="2761862"/>
            <a:ext cx="11334330" cy="3750906"/>
          </a:xfrm>
        </p:spPr>
        <p:txBody>
          <a:bodyPr>
            <a:normAutofit/>
          </a:bodyPr>
          <a:lstStyle/>
          <a:p>
            <a:endParaRPr lang="lt-LT" alt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52664"/>
            <a:ext cx="10964978" cy="915204"/>
          </a:xfrm>
        </p:spPr>
        <p:txBody>
          <a:bodyPr/>
          <a:lstStyle/>
          <a:p>
            <a:pPr algn="ctr"/>
            <a:r>
              <a:rPr lang="lt-LT" sz="2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8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Mokinių dantų ir žandikaulių būklė 2020-2024m.m</a:t>
            </a:r>
            <a:r>
              <a:rPr kumimoji="0" lang="lt-LT" sz="28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lt-LT" altLang="lt-LT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755780" y="2943723"/>
            <a:ext cx="8388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Antrinis pavadinimas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graphicFrame>
        <p:nvGraphicFramePr>
          <p:cNvPr id="9" name="Turinio vietos rezervavimo ženkla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654102"/>
              </p:ext>
            </p:extLst>
          </p:nvPr>
        </p:nvGraphicFramePr>
        <p:xfrm>
          <a:off x="457199" y="1632858"/>
          <a:ext cx="11420669" cy="487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950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5780" y="335903"/>
            <a:ext cx="11167515" cy="87945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ėduonies intensyvumo (</a:t>
            </a:r>
            <a:r>
              <a:rPr kumimoji="0" lang="en-US" alt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kpi+KPI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kumimoji="0" lang="en-US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indeks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r>
              <a:rPr kumimoji="0" lang="lt-LT" altLang="lt-LT" sz="2800" b="1" i="0" u="none" strike="noStrike" kern="1200" cap="none" spc="0" normalizeH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reikšmės pasiskirstymas</a:t>
            </a:r>
            <a:r>
              <a:rPr kumimoji="0" lang="en-US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</a:t>
            </a:r>
            <a:r>
              <a:rPr kumimoji="0" lang="en-US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-2024 </a:t>
            </a:r>
            <a:r>
              <a:rPr kumimoji="0" lang="lt-LT" alt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m.m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lt-LT" altLang="lt-LT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755780" y="2943723"/>
            <a:ext cx="8388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 dirty="0"/>
          </a:p>
        </p:txBody>
      </p:sp>
      <p:graphicFrame>
        <p:nvGraphicFramePr>
          <p:cNvPr id="7" name="Turinio vietos rezervavimo ženklas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151814"/>
              </p:ext>
            </p:extLst>
          </p:nvPr>
        </p:nvGraphicFramePr>
        <p:xfrm>
          <a:off x="543539" y="1539550"/>
          <a:ext cx="11187250" cy="4392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tačiakampis 8"/>
          <p:cNvSpPr/>
          <p:nvPr/>
        </p:nvSpPr>
        <p:spPr>
          <a:xfrm>
            <a:off x="212586" y="6359233"/>
            <a:ext cx="1772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09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4 m. profilaktiškai sveikatą pasitikrino 100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. mokinių. Dantų ir žandikaulių įvertinimą atliko 98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mokinių. Įsigaliojus naujai Mokinio sveikatos pažymėjimo formai, nebenurodomi vaikų organų sistemų sutrikimai, bet šeimos gydytojas pateikia bendras arba specialiąsias rekomendacijas, kurių turi būti laikomasi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mokiniams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dalyvaujant ugdymo veikloje. 7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mokinių  nurodytos bendros, o 4,13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mokini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ų – specialiosios rekomendacijos. Sumažėjo mokinių, kuriems paskirtas pritaikytas maitinimas 0,4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Palyginus 2020-2024m.m. mokinių KMI indeksą, reikšmingų skirtumų nestebima.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ų, turinčių mažą kūno svorį -11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turin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čių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antsvorį - 14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turin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čių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nutukim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 - 3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%.</a:t>
            </a:r>
            <a:endParaRPr lang="lt-LT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m.  98,3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paskirti į pagrindinę fizinio ugdymo grupę. 0,1  procentine dalimi daugėja mokinių, paskirtų į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specialiają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fizinio ugdymo grupę.</a:t>
            </a:r>
          </a:p>
          <a:p>
            <a:pPr lvl="0" algn="just"/>
            <a:endParaRPr lang="lt-LT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m.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98,3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%.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okini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pasitikrino dantis. Tik 10,7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neturėjo ėduonies pažeistų dantų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51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,7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Palyginus 2020-2023 m. m. mokinių dalies, turinčios sveikus dantis, procentą, matome, kad kiekvienais metais ši dalis mažėja beveik per pusę: 2020m.m.-33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%, 2021m.m.- 18%, 2022m.m.- 10,4%.</a:t>
            </a:r>
          </a:p>
          <a:p>
            <a:pPr lvl="0" algn="just"/>
            <a:endParaRPr lang="lt-LT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94949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MOKINIŲ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2017 m. kovo 13 d. įsakymu Nr. V-284 patvirtintos Lietuvos higienos normos HN 21:2017 „Mokykla, vykdanti bendrojo ugdymo programas, bendrieji sveikatos saugos reikalavimai“ 75 punkte nurodyta, kad priimant mokinį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aktyvumą, dantų priežiūrą.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mokini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ų sveikatos priežiūrą vykdyti visomis kryptimis, ypatingą dėmesį skiriant regos sutrikimų, dantų priežiūros profilaktikai: tinkamai aplinkai (žaidimų vieta, apšvietimas, laiko leidimas prie mobiliųjų įrenginių), poilsiui (akių mankštelės), pilnavertei mitybai bei profilaktiniam regėjimo tikrinimui, dantų priežiūros įgūdžių ugdymui.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</a:t>
            </a:r>
            <a:r>
              <a:rPr lang="lt-LT" altLang="lt-LT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vaikų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sveikatos būklę gaunami iš statistinės apskaitos formos Nr. E027-1 „</a:t>
            </a: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sveikatos pažymėjimas“, patvirtintos Lietuvos Respublikos sveikatos apsaugos ministro 2019 m. gegužės 14 d. įsakymu Nr. V-565 „Dėl elektroninės statistinės apskaitos formos Nr. E027-1 „</a:t>
            </a: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lt-LT" altLang="lt-LT" sz="30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20" y="541176"/>
            <a:ext cx="10390632" cy="90506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MOKINIai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2021-2024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lt-LT" sz="2800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15927517"/>
              </p:ext>
            </p:extLst>
          </p:nvPr>
        </p:nvGraphicFramePr>
        <p:xfrm>
          <a:off x="1055837" y="1707502"/>
          <a:ext cx="10262195" cy="423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426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2023-2024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623678"/>
              </p:ext>
            </p:extLst>
          </p:nvPr>
        </p:nvGraphicFramePr>
        <p:xfrm>
          <a:off x="643365" y="1882513"/>
          <a:ext cx="10905269" cy="467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2023-2024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1982675"/>
              </p:ext>
            </p:extLst>
          </p:nvPr>
        </p:nvGraphicFramePr>
        <p:xfrm>
          <a:off x="132806" y="1623527"/>
          <a:ext cx="11763725" cy="5106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627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91638" y="2951946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3837</TotalTime>
  <Words>846</Words>
  <Application>Microsoft Office PowerPoint</Application>
  <PresentationFormat>Plačiaekranė</PresentationFormat>
  <Paragraphs>109</Paragraphs>
  <Slides>22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22</vt:i4>
      </vt:variant>
    </vt:vector>
  </HeadingPairs>
  <TitlesOfParts>
    <vt:vector size="32" baseType="lpstr">
      <vt:lpstr>Arial</vt:lpstr>
      <vt:lpstr>Calibri</vt:lpstr>
      <vt:lpstr>Montserrat Medium</vt:lpstr>
      <vt:lpstr>Rando</vt:lpstr>
      <vt:lpstr>Segoe UI Symbol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MOKINIai  2021-2024 m.m. (proc.)</vt:lpstr>
      <vt:lpstr>Bendrosios ir specialiosios rekomendacijos, pritaikytas maitinimas 2023-2024 m.m. (proc.)</vt:lpstr>
      <vt:lpstr>Bendrosios ir specialiosios rekomendacijos, pritaikytas maitinimas 2023-2024 m.m. (proc.)</vt:lpstr>
      <vt:lpstr>„PowerPoint“ pateiktis</vt:lpstr>
      <vt:lpstr>MOKINIŲ pasiskirstymas pagal KMI 2024 m.m. (proc.)</vt:lpstr>
      <vt:lpstr>MOKINIų pasiskirstymas pagal KMI,  2020-2024 m.M. (proc.)</vt:lpstr>
      <vt:lpstr>„PowerPoint“ pateiktis</vt:lpstr>
      <vt:lpstr>MOKINIų pasiskirstymas pagal fizinio ugdymo grupes 2020-2024 m. (proc.)</vt:lpstr>
      <vt:lpstr>„PowerPoint“ pateiktis</vt:lpstr>
      <vt:lpstr>Mokiniai, turintys sveikus dantis 2023/2024 m.m. /proc./</vt:lpstr>
      <vt:lpstr>„PowerPoint“ pateiktis</vt:lpstr>
      <vt:lpstr>„PowerPoint“ pateiktis</vt:lpstr>
      <vt:lpstr>Apibendrinimas </vt:lpstr>
      <vt:lpstr>Apibendrinimas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Vartotojas</cp:lastModifiedBy>
  <cp:revision>151</cp:revision>
  <dcterms:created xsi:type="dcterms:W3CDTF">2019-07-24T07:24:43Z</dcterms:created>
  <dcterms:modified xsi:type="dcterms:W3CDTF">2025-01-20T08:49:35Z</dcterms:modified>
</cp:coreProperties>
</file>