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7"/>
  </p:notesMasterIdLst>
  <p:sldIdLst>
    <p:sldId id="277" r:id="rId2"/>
    <p:sldId id="259" r:id="rId3"/>
    <p:sldId id="285" r:id="rId4"/>
    <p:sldId id="266" r:id="rId5"/>
    <p:sldId id="267" r:id="rId6"/>
    <p:sldId id="278" r:id="rId7"/>
    <p:sldId id="272" r:id="rId8"/>
    <p:sldId id="283" r:id="rId9"/>
    <p:sldId id="282" r:id="rId10"/>
    <p:sldId id="284" r:id="rId11"/>
    <p:sldId id="279" r:id="rId12"/>
    <p:sldId id="281" r:id="rId13"/>
    <p:sldId id="280" r:id="rId14"/>
    <p:sldId id="274" r:id="rId15"/>
    <p:sldId id="275" r:id="rId1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D4B0F19-9675-4369-B361-411B75AC8B46}">
          <p14:sldIdLst>
            <p14:sldId id="277"/>
            <p14:sldId id="259"/>
            <p14:sldId id="285"/>
            <p14:sldId id="266"/>
            <p14:sldId id="267"/>
            <p14:sldId id="278"/>
            <p14:sldId id="272"/>
          </p14:sldIdLst>
        </p14:section>
        <p14:section name="Раздел без заголовка" id="{4731E9E7-9735-47A2-8CCA-45020A8A8B6B}">
          <p14:sldIdLst>
            <p14:sldId id="283"/>
            <p14:sldId id="282"/>
            <p14:sldId id="284"/>
            <p14:sldId id="279"/>
            <p14:sldId id="281"/>
            <p14:sldId id="280"/>
            <p14:sldId id="274"/>
            <p14:sldId id="27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977" autoAdjust="0"/>
  </p:normalViewPr>
  <p:slideViewPr>
    <p:cSldViewPr>
      <p:cViewPr>
        <p:scale>
          <a:sx n="92" d="100"/>
          <a:sy n="92" d="100"/>
        </p:scale>
        <p:origin x="-2184" y="-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81598-6ADA-4C5C-AE3F-F50910DA6CD4}" type="datetimeFigureOut">
              <a:rPr lang="hu-HU" smtClean="0"/>
              <a:t>2022. 05. 18.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95C126-9D4F-4E72-A358-28FABF4CA8B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6347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5C126-9D4F-4E72-A358-28FABF4CA8BC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097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5C126-9D4F-4E72-A358-28FABF4CA8BC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097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5C126-9D4F-4E72-A358-28FABF4CA8BC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4648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5C126-9D4F-4E72-A358-28FABF4CA8BC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4648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DAC3-B027-43D0-BB96-92A82659F6D8}" type="datetimeFigureOut">
              <a:rPr lang="hu-HU" smtClean="0"/>
              <a:t>2022. 05. 18.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6426-36AA-4334-A397-CE03A9CEA314}" type="slidenum">
              <a:rPr lang="hu-HU" smtClean="0"/>
              <a:t>‹#›</a:t>
            </a:fld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DAC3-B027-43D0-BB96-92A82659F6D8}" type="datetimeFigureOut">
              <a:rPr lang="hu-HU" smtClean="0"/>
              <a:t>2022. 05. 18.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6426-36AA-4334-A397-CE03A9CEA31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DAC3-B027-43D0-BB96-92A82659F6D8}" type="datetimeFigureOut">
              <a:rPr lang="hu-HU" smtClean="0"/>
              <a:t>2022. 05. 18.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6426-36AA-4334-A397-CE03A9CEA31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DAC3-B027-43D0-BB96-92A82659F6D8}" type="datetimeFigureOut">
              <a:rPr lang="hu-HU" smtClean="0"/>
              <a:t>2022. 05. 18.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6426-36AA-4334-A397-CE03A9CEA314}" type="slidenum">
              <a:rPr lang="hu-HU" smtClean="0"/>
              <a:t>‹#›</a:t>
            </a:fld>
            <a:endParaRPr lang="hu-H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DAC3-B027-43D0-BB96-92A82659F6D8}" type="datetimeFigureOut">
              <a:rPr lang="hu-HU" smtClean="0"/>
              <a:t>2022. 05. 18.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6426-36AA-4334-A397-CE03A9CEA31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DAC3-B027-43D0-BB96-92A82659F6D8}" type="datetimeFigureOut">
              <a:rPr lang="hu-HU" smtClean="0"/>
              <a:t>2022. 05. 18.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6426-36AA-4334-A397-CE03A9CEA314}" type="slidenum">
              <a:rPr lang="hu-HU" smtClean="0"/>
              <a:t>‹#›</a:t>
            </a:fld>
            <a:endParaRPr lang="hu-H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DAC3-B027-43D0-BB96-92A82659F6D8}" type="datetimeFigureOut">
              <a:rPr lang="hu-HU" smtClean="0"/>
              <a:t>2022. 05. 18.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6426-36AA-4334-A397-CE03A9CEA314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DAC3-B027-43D0-BB96-92A82659F6D8}" type="datetimeFigureOut">
              <a:rPr lang="hu-HU" smtClean="0"/>
              <a:t>2022. 05. 18.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6426-36AA-4334-A397-CE03A9CEA31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DAC3-B027-43D0-BB96-92A82659F6D8}" type="datetimeFigureOut">
              <a:rPr lang="hu-HU" smtClean="0"/>
              <a:t>2022. 05. 18.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6426-36AA-4334-A397-CE03A9CEA31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DAC3-B027-43D0-BB96-92A82659F6D8}" type="datetimeFigureOut">
              <a:rPr lang="hu-HU" smtClean="0"/>
              <a:t>2022. 05. 18.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6426-36AA-4334-A397-CE03A9CEA31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DAC3-B027-43D0-BB96-92A82659F6D8}" type="datetimeFigureOut">
              <a:rPr lang="hu-HU" smtClean="0"/>
              <a:t>2022. 05. 18.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6426-36AA-4334-A397-CE03A9CEA314}" type="slidenum">
              <a:rPr lang="hu-HU" smtClean="0"/>
              <a:t>‹#›</a:t>
            </a:fld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B09DAC3-B027-43D0-BB96-92A82659F6D8}" type="datetimeFigureOut">
              <a:rPr lang="hu-HU" smtClean="0"/>
              <a:t>2022. 05. 18.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61F6426-36AA-4334-A397-CE03A9CEA314}" type="slidenum">
              <a:rPr lang="hu-HU" smtClean="0"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16632"/>
            <a:ext cx="8640960" cy="110799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lt-LT" sz="6600" dirty="0" smtClean="0">
                <a:solidFill>
                  <a:srgbClr val="00B050"/>
                </a:solidFill>
              </a:rPr>
              <a:t>W</a:t>
            </a:r>
            <a:r>
              <a:rPr lang="lt-LT" sz="6600" dirty="0" smtClean="0">
                <a:solidFill>
                  <a:schemeClr val="bg1"/>
                </a:solidFill>
              </a:rPr>
              <a:t>WARMING UP</a:t>
            </a:r>
            <a:endParaRPr lang="lt-LT" sz="6600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2420888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smtClean="0"/>
              <a:t> </a:t>
            </a:r>
            <a:endParaRPr lang="lt-L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90440"/>
            <a:ext cx="7416824" cy="552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55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568952" cy="1077218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Task 3: Listening to the news </a:t>
            </a:r>
            <a:r>
              <a:rPr lang="en-US" sz="3200" dirty="0"/>
              <a:t>reports (5 min</a:t>
            </a:r>
            <a:r>
              <a:rPr lang="en-US" sz="3200" dirty="0" smtClean="0"/>
              <a:t>)</a:t>
            </a:r>
            <a:endParaRPr lang="lt-LT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902" y="1747942"/>
            <a:ext cx="2894578" cy="16177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1268760"/>
            <a:ext cx="64087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>
              <a:solidFill>
                <a:srgbClr val="FFFF00"/>
              </a:solidFill>
            </a:endParaRPr>
          </a:p>
          <a:p>
            <a:r>
              <a:rPr lang="en-US" sz="2800" dirty="0" smtClean="0">
                <a:solidFill>
                  <a:srgbClr val="FFFF00"/>
                </a:solidFill>
              </a:rPr>
              <a:t>Let’s c</a:t>
            </a:r>
            <a:r>
              <a:rPr lang="en-US" sz="2800" dirty="0" smtClean="0">
                <a:solidFill>
                  <a:srgbClr val="FFFF00"/>
                </a:solidFill>
              </a:rPr>
              <a:t>heck </a:t>
            </a:r>
            <a:r>
              <a:rPr lang="en-US" sz="2800" dirty="0" smtClean="0">
                <a:solidFill>
                  <a:srgbClr val="FFFF00"/>
                </a:solidFill>
              </a:rPr>
              <a:t>the </a:t>
            </a:r>
            <a:r>
              <a:rPr lang="en-US" sz="2800" dirty="0" smtClean="0">
                <a:solidFill>
                  <a:srgbClr val="FFFF00"/>
                </a:solidFill>
              </a:rPr>
              <a:t>answers:</a:t>
            </a:r>
            <a:endParaRPr lang="en-US" sz="2800" dirty="0" smtClean="0">
              <a:solidFill>
                <a:srgbClr val="FFFF00"/>
              </a:solidFill>
            </a:endParaRPr>
          </a:p>
          <a:p>
            <a:r>
              <a:rPr lang="en-US" sz="2800" dirty="0" smtClean="0"/>
              <a:t>1 theft</a:t>
            </a:r>
          </a:p>
          <a:p>
            <a:r>
              <a:rPr lang="en-US" sz="2800" dirty="0" smtClean="0"/>
              <a:t>2 mugging</a:t>
            </a:r>
          </a:p>
          <a:p>
            <a:r>
              <a:rPr lang="en-US" sz="2800" dirty="0" smtClean="0"/>
              <a:t>3 drug dealing</a:t>
            </a:r>
          </a:p>
          <a:p>
            <a:r>
              <a:rPr lang="en-US" sz="2800" dirty="0" smtClean="0"/>
              <a:t>4 vandalism</a:t>
            </a:r>
          </a:p>
          <a:p>
            <a:r>
              <a:rPr lang="en-US" sz="2800" dirty="0" smtClean="0"/>
              <a:t>5 shoplifting</a:t>
            </a:r>
          </a:p>
          <a:p>
            <a:r>
              <a:rPr lang="en-US" sz="2800" dirty="0" smtClean="0"/>
              <a:t>  </a:t>
            </a:r>
          </a:p>
          <a:p>
            <a:pPr algn="ctr"/>
            <a:r>
              <a:rPr lang="fr-FR" sz="2800" dirty="0" err="1">
                <a:solidFill>
                  <a:srgbClr val="C00000"/>
                </a:solidFill>
              </a:rPr>
              <a:t>Criteria</a:t>
            </a:r>
            <a:r>
              <a:rPr lang="fr-FR" sz="2800" dirty="0">
                <a:solidFill>
                  <a:srgbClr val="C00000"/>
                </a:solidFill>
              </a:rPr>
              <a:t> of </a:t>
            </a:r>
            <a:r>
              <a:rPr lang="fr-FR" sz="2800" dirty="0" err="1">
                <a:solidFill>
                  <a:srgbClr val="C00000"/>
                </a:solidFill>
              </a:rPr>
              <a:t>evaluation</a:t>
            </a:r>
            <a:endParaRPr lang="fr-FR" sz="2800" dirty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rgbClr val="FFFF00"/>
                </a:solidFill>
              </a:rPr>
              <a:t>You </a:t>
            </a:r>
            <a:r>
              <a:rPr lang="en-US" sz="2800" dirty="0">
                <a:solidFill>
                  <a:srgbClr val="FFFF00"/>
                </a:solidFill>
              </a:rPr>
              <a:t>get 1 point for each word </a:t>
            </a:r>
            <a:r>
              <a:rPr lang="en-US" sz="2800" dirty="0" smtClean="0">
                <a:solidFill>
                  <a:srgbClr val="FFFF00"/>
                </a:solidFill>
              </a:rPr>
              <a:t>that you identified correctly.</a:t>
            </a:r>
            <a:endParaRPr lang="en-US" sz="2800" dirty="0">
              <a:solidFill>
                <a:srgbClr val="FFFF00"/>
              </a:solidFill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6677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268760"/>
            <a:ext cx="85689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/>
          </a:p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Using 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the learnt crime vocabulary, working individually and in pairs,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0070C0"/>
                </a:solidFill>
              </a:rPr>
              <a:t>you will make up a story and write down the text of 1-5 sentences on the topic “The Crime Report” </a:t>
            </a:r>
            <a:r>
              <a:rPr lang="en-US" sz="2800" dirty="0">
                <a:solidFill>
                  <a:srgbClr val="00B050"/>
                </a:solidFill>
              </a:rPr>
              <a:t>and self-assess yourselves.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0"/>
            <a:ext cx="7566025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197780"/>
            <a:ext cx="4501405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617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60648"/>
            <a:ext cx="756084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Task 4 </a:t>
            </a:r>
            <a:r>
              <a:rPr lang="en-US" sz="3600" dirty="0"/>
              <a:t>(8 min</a:t>
            </a:r>
            <a:r>
              <a:rPr lang="en-US" sz="3600" dirty="0" smtClean="0"/>
              <a:t>): Making up a story   </a:t>
            </a:r>
            <a:endParaRPr lang="lt-LT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3009" y="2636912"/>
            <a:ext cx="2894578" cy="16177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1268760"/>
            <a:ext cx="640871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Working </a:t>
            </a:r>
            <a:r>
              <a:rPr lang="en-US" sz="2800" dirty="0">
                <a:solidFill>
                  <a:srgbClr val="FFFF00"/>
                </a:solidFill>
              </a:rPr>
              <a:t>in </a:t>
            </a:r>
            <a:r>
              <a:rPr lang="en-US" sz="2800" dirty="0" smtClean="0">
                <a:solidFill>
                  <a:srgbClr val="FFFF00"/>
                </a:solidFill>
              </a:rPr>
              <a:t>pairs, </a:t>
            </a:r>
            <a:r>
              <a:rPr lang="en-US" sz="2800" dirty="0">
                <a:solidFill>
                  <a:srgbClr val="FFFF00"/>
                </a:solidFill>
              </a:rPr>
              <a:t>make </a:t>
            </a:r>
            <a:r>
              <a:rPr lang="en-US" sz="2800" dirty="0" smtClean="0">
                <a:solidFill>
                  <a:srgbClr val="FFFF00"/>
                </a:solidFill>
              </a:rPr>
              <a:t>a </a:t>
            </a:r>
            <a:r>
              <a:rPr lang="en-US" sz="2800" dirty="0">
                <a:solidFill>
                  <a:srgbClr val="FFFF00"/>
                </a:solidFill>
              </a:rPr>
              <a:t>story using the words on the </a:t>
            </a:r>
            <a:r>
              <a:rPr lang="en-US" sz="2800" dirty="0" smtClean="0">
                <a:solidFill>
                  <a:srgbClr val="FFFF00"/>
                </a:solidFill>
              </a:rPr>
              <a:t>squares </a:t>
            </a:r>
            <a:r>
              <a:rPr lang="en-US" sz="2800" dirty="0">
                <a:solidFill>
                  <a:srgbClr val="FFFF00"/>
                </a:solidFill>
              </a:rPr>
              <a:t>and giving information on the following</a:t>
            </a:r>
            <a:r>
              <a:rPr lang="en-US" sz="2800" dirty="0" smtClean="0">
                <a:solidFill>
                  <a:srgbClr val="FFFF00"/>
                </a:solidFill>
              </a:rPr>
              <a:t>:</a:t>
            </a:r>
          </a:p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/>
              <a:t>•	</a:t>
            </a:r>
            <a:r>
              <a:rPr lang="en-US" sz="2800" i="1" dirty="0"/>
              <a:t>What the crime was</a:t>
            </a:r>
          </a:p>
          <a:p>
            <a:r>
              <a:rPr lang="en-US" sz="2800" i="1" dirty="0"/>
              <a:t>•	Where and when it happened</a:t>
            </a:r>
          </a:p>
          <a:p>
            <a:r>
              <a:rPr lang="en-US" sz="2800" i="1" dirty="0"/>
              <a:t>•	Who did it and why</a:t>
            </a:r>
          </a:p>
          <a:p>
            <a:r>
              <a:rPr lang="en-US" sz="2800" i="1" dirty="0"/>
              <a:t>•	How the police tried to solve the crime</a:t>
            </a:r>
          </a:p>
          <a:p>
            <a:r>
              <a:rPr lang="en-US" sz="2800" i="1" dirty="0"/>
              <a:t>•	What happened to criminals</a:t>
            </a:r>
          </a:p>
          <a:p>
            <a:endParaRPr lang="en-US" sz="2800" dirty="0" smtClean="0">
              <a:solidFill>
                <a:srgbClr val="FFFF00"/>
              </a:solidFill>
            </a:endParaRPr>
          </a:p>
          <a:p>
            <a:r>
              <a:rPr lang="en-US" sz="2800" dirty="0" smtClean="0">
                <a:solidFill>
                  <a:srgbClr val="FFFF00"/>
                </a:solidFill>
              </a:rPr>
              <a:t>LET’S </a:t>
            </a:r>
            <a:r>
              <a:rPr lang="en-US" sz="2800" dirty="0">
                <a:solidFill>
                  <a:srgbClr val="FFFF00"/>
                </a:solidFill>
              </a:rPr>
              <a:t>SET THE TIME</a:t>
            </a:r>
          </a:p>
          <a:p>
            <a:endParaRPr lang="en-US" sz="28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12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60648"/>
            <a:ext cx="756084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Task 4 </a:t>
            </a:r>
            <a:r>
              <a:rPr lang="en-US" sz="3600" dirty="0"/>
              <a:t>(8 min</a:t>
            </a:r>
            <a:r>
              <a:rPr lang="en-US" sz="3600" dirty="0" smtClean="0"/>
              <a:t>): Making up a story   </a:t>
            </a:r>
            <a:endParaRPr lang="lt-LT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2963400"/>
            <a:ext cx="2894578" cy="16177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1268760"/>
            <a:ext cx="640871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Working </a:t>
            </a:r>
            <a:r>
              <a:rPr lang="en-US" sz="2800" dirty="0">
                <a:solidFill>
                  <a:srgbClr val="FFFF00"/>
                </a:solidFill>
              </a:rPr>
              <a:t>in </a:t>
            </a:r>
            <a:r>
              <a:rPr lang="en-US" sz="2800" dirty="0" smtClean="0">
                <a:solidFill>
                  <a:srgbClr val="FFFF00"/>
                </a:solidFill>
              </a:rPr>
              <a:t>pairs, </a:t>
            </a:r>
            <a:r>
              <a:rPr lang="en-US" sz="2800" dirty="0">
                <a:solidFill>
                  <a:srgbClr val="FFFF00"/>
                </a:solidFill>
              </a:rPr>
              <a:t>make </a:t>
            </a:r>
            <a:r>
              <a:rPr lang="en-US" sz="2800" dirty="0" smtClean="0">
                <a:solidFill>
                  <a:srgbClr val="FFFF00"/>
                </a:solidFill>
              </a:rPr>
              <a:t>a </a:t>
            </a:r>
            <a:r>
              <a:rPr lang="en-US" sz="2800" dirty="0">
                <a:solidFill>
                  <a:srgbClr val="FFFF00"/>
                </a:solidFill>
              </a:rPr>
              <a:t>story using the words on the cards and giving information on the following</a:t>
            </a:r>
            <a:r>
              <a:rPr lang="en-US" sz="2800" dirty="0" smtClean="0">
                <a:solidFill>
                  <a:srgbClr val="FFFF00"/>
                </a:solidFill>
              </a:rPr>
              <a:t>:</a:t>
            </a:r>
          </a:p>
          <a:p>
            <a:endParaRPr lang="en-US" sz="2800" dirty="0">
              <a:solidFill>
                <a:srgbClr val="FFFF00"/>
              </a:solidFill>
            </a:endParaRPr>
          </a:p>
          <a:p>
            <a:pPr algn="ctr"/>
            <a:r>
              <a:rPr lang="fr-FR" sz="2800" dirty="0" err="1">
                <a:solidFill>
                  <a:srgbClr val="C00000"/>
                </a:solidFill>
              </a:rPr>
              <a:t>Criteria</a:t>
            </a:r>
            <a:r>
              <a:rPr lang="fr-FR" sz="2800" dirty="0">
                <a:solidFill>
                  <a:srgbClr val="C00000"/>
                </a:solidFill>
              </a:rPr>
              <a:t> of </a:t>
            </a:r>
            <a:r>
              <a:rPr lang="fr-FR" sz="2800" dirty="0" err="1">
                <a:solidFill>
                  <a:srgbClr val="C00000"/>
                </a:solidFill>
              </a:rPr>
              <a:t>evaluation</a:t>
            </a:r>
            <a:endParaRPr lang="fr-FR" sz="2800" dirty="0">
              <a:solidFill>
                <a:srgbClr val="C00000"/>
              </a:solidFill>
            </a:endParaRPr>
          </a:p>
          <a:p>
            <a:pPr algn="ctr"/>
            <a:r>
              <a:rPr lang="fr-FR" sz="2800" dirty="0"/>
              <a:t>5 sentences - 5 points</a:t>
            </a:r>
          </a:p>
          <a:p>
            <a:pPr algn="ctr"/>
            <a:r>
              <a:rPr lang="fr-FR" sz="2800" dirty="0"/>
              <a:t>4 sentences – 4 points</a:t>
            </a:r>
          </a:p>
          <a:p>
            <a:pPr algn="ctr"/>
            <a:r>
              <a:rPr lang="fr-FR" sz="2800" dirty="0"/>
              <a:t>3 sentences – 3 points</a:t>
            </a:r>
          </a:p>
          <a:p>
            <a:pPr algn="ctr"/>
            <a:r>
              <a:rPr lang="fr-FR" sz="2800" dirty="0"/>
              <a:t>2 sentences – 2 points</a:t>
            </a:r>
          </a:p>
          <a:p>
            <a:pPr algn="ctr"/>
            <a:r>
              <a:rPr lang="fr-FR" sz="2800" dirty="0"/>
              <a:t>1 sentence – 1 point</a:t>
            </a:r>
          </a:p>
          <a:p>
            <a:endParaRPr lang="en-US" sz="2800" dirty="0" smtClean="0"/>
          </a:p>
          <a:p>
            <a:r>
              <a:rPr lang="en-US" sz="2800" dirty="0">
                <a:solidFill>
                  <a:srgbClr val="FFFF00"/>
                </a:solidFill>
              </a:rPr>
              <a:t>LET’S SET THE TIME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75784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7" y="260648"/>
            <a:ext cx="8598171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ASSESSMENT: </a:t>
            </a:r>
            <a:r>
              <a:rPr lang="en-US" sz="3200" dirty="0">
                <a:solidFill>
                  <a:schemeClr val="bg1"/>
                </a:solidFill>
              </a:rPr>
              <a:t>I can assess my results!</a:t>
            </a:r>
            <a:endParaRPr lang="lt-LT" sz="3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6" y="980728"/>
            <a:ext cx="85981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  </a:t>
            </a:r>
            <a:r>
              <a:rPr lang="en-US" sz="3200" dirty="0" smtClean="0">
                <a:solidFill>
                  <a:srgbClr val="FF0000"/>
                </a:solidFill>
                <a:sym typeface="Wingdings" panose="05000000000000000000" pitchFamily="2" charset="2"/>
              </a:rPr>
              <a:t>At the end of the lesson l</a:t>
            </a:r>
            <a:r>
              <a:rPr lang="en-US" sz="3200" dirty="0" smtClean="0">
                <a:solidFill>
                  <a:srgbClr val="FF0000"/>
                </a:solidFill>
              </a:rPr>
              <a:t>et’s count your total points for doing </a:t>
            </a:r>
            <a:r>
              <a:rPr lang="en-US" sz="3200" dirty="0" smtClean="0">
                <a:solidFill>
                  <a:srgbClr val="FF0000"/>
                </a:solidFill>
              </a:rPr>
              <a:t>all the tasks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endParaRPr lang="lt-LT" sz="3200" dirty="0">
              <a:solidFill>
                <a:srgbClr val="FF000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456864"/>
              </p:ext>
            </p:extLst>
          </p:nvPr>
        </p:nvGraphicFramePr>
        <p:xfrm>
          <a:off x="1267895" y="2132855"/>
          <a:ext cx="6709434" cy="4676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4717"/>
                <a:gridCol w="3354717"/>
              </a:tblGrid>
              <a:tr h="61585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POINTS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MARK</a:t>
                      </a:r>
                      <a:endParaRPr lang="lt-LT" dirty="0"/>
                    </a:p>
                  </a:txBody>
                  <a:tcPr/>
                </a:tc>
              </a:tr>
              <a:tr h="61585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32-34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lt-LT" dirty="0"/>
                    </a:p>
                  </a:txBody>
                  <a:tcPr/>
                </a:tc>
              </a:tr>
              <a:tr h="61585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29-31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lt-LT" dirty="0"/>
                    </a:p>
                  </a:txBody>
                  <a:tcPr/>
                </a:tc>
              </a:tr>
              <a:tr h="61585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26-28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lt-LT" dirty="0"/>
                    </a:p>
                  </a:txBody>
                  <a:tcPr/>
                </a:tc>
              </a:tr>
              <a:tr h="61585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23-25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lt-LT" dirty="0"/>
                    </a:p>
                  </a:txBody>
                  <a:tcPr/>
                </a:tc>
              </a:tr>
              <a:tr h="61585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20-22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lt-LT" dirty="0"/>
                    </a:p>
                  </a:txBody>
                  <a:tcPr/>
                </a:tc>
              </a:tr>
              <a:tr h="61585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17-19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lt-LT" dirty="0"/>
                    </a:p>
                  </a:txBody>
                  <a:tcPr/>
                </a:tc>
              </a:tr>
              <a:tr h="342147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14-16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lt-L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455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3"/>
            <a:ext cx="8280920" cy="156966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Evaluation: </a:t>
            </a:r>
            <a:r>
              <a:rPr lang="en-US" sz="3200" dirty="0"/>
              <a:t>I can evaluate my </a:t>
            </a:r>
            <a:r>
              <a:rPr lang="en-US" sz="3200" dirty="0" smtClean="0"/>
              <a:t>work and my feelings</a:t>
            </a:r>
            <a:r>
              <a:rPr lang="en-US" sz="3200" dirty="0"/>
              <a:t>! Take your phones and go to </a:t>
            </a:r>
            <a:r>
              <a:rPr lang="en-US" sz="3200" dirty="0">
                <a:solidFill>
                  <a:srgbClr val="C00000"/>
                </a:solidFill>
              </a:rPr>
              <a:t>menti.com</a:t>
            </a:r>
            <a:r>
              <a:rPr lang="en-US" sz="3200" dirty="0"/>
              <a:t> use code: </a:t>
            </a:r>
            <a:r>
              <a:rPr lang="en-US" sz="3200" dirty="0" smtClean="0">
                <a:solidFill>
                  <a:srgbClr val="C00000"/>
                </a:solidFill>
              </a:rPr>
              <a:t>8102 7437</a:t>
            </a:r>
            <a:r>
              <a:rPr lang="en-US" sz="3200" dirty="0" smtClean="0"/>
              <a:t> </a:t>
            </a:r>
            <a:endParaRPr lang="lt-LT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548" y="4221088"/>
            <a:ext cx="4480948" cy="2194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1916832"/>
            <a:ext cx="8489256" cy="957301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How </a:t>
            </a:r>
            <a:r>
              <a:rPr lang="en-US" sz="2800" dirty="0"/>
              <a:t>are you </a:t>
            </a:r>
            <a:r>
              <a:rPr lang="en-US" sz="2800" dirty="0" smtClean="0"/>
              <a:t>assessing </a:t>
            </a:r>
            <a:r>
              <a:rPr lang="en-US" sz="2800" dirty="0"/>
              <a:t>yourself at the end of the lesson</a:t>
            </a:r>
            <a:r>
              <a:rPr lang="en-US" sz="2800" dirty="0" smtClean="0"/>
              <a:t>?</a:t>
            </a:r>
          </a:p>
          <a:p>
            <a:endParaRPr lang="en-US" sz="2800" dirty="0" smtClean="0">
              <a:solidFill>
                <a:srgbClr val="00B050"/>
              </a:solidFill>
            </a:endParaRPr>
          </a:p>
          <a:p>
            <a:r>
              <a:rPr lang="en-US" sz="2800" dirty="0" smtClean="0">
                <a:solidFill>
                  <a:srgbClr val="00B050"/>
                </a:solidFill>
              </a:rPr>
              <a:t>- I </a:t>
            </a:r>
            <a:r>
              <a:rPr lang="en-US" sz="2800" dirty="0">
                <a:solidFill>
                  <a:srgbClr val="00B050"/>
                </a:solidFill>
              </a:rPr>
              <a:t>can do it without mistakes and help </a:t>
            </a:r>
            <a:r>
              <a:rPr lang="en-US" sz="2800" dirty="0" smtClean="0">
                <a:solidFill>
                  <a:srgbClr val="00B050"/>
                </a:solidFill>
              </a:rPr>
              <a:t>others</a:t>
            </a:r>
          </a:p>
          <a:p>
            <a:r>
              <a:rPr lang="en-US" sz="2800" dirty="0" smtClean="0">
                <a:solidFill>
                  <a:srgbClr val="92D050"/>
                </a:solidFill>
              </a:rPr>
              <a:t>- I </a:t>
            </a:r>
            <a:r>
              <a:rPr lang="en-US" sz="2800" dirty="0">
                <a:solidFill>
                  <a:srgbClr val="92D050"/>
                </a:solidFill>
              </a:rPr>
              <a:t>can do it by </a:t>
            </a:r>
            <a:r>
              <a:rPr lang="en-US" sz="2800" dirty="0" smtClean="0">
                <a:solidFill>
                  <a:srgbClr val="92D050"/>
                </a:solidFill>
              </a:rPr>
              <a:t>myself</a:t>
            </a:r>
          </a:p>
          <a:p>
            <a:r>
              <a:rPr lang="en-US" sz="2800" dirty="0" smtClean="0">
                <a:solidFill>
                  <a:srgbClr val="FFFF00"/>
                </a:solidFill>
              </a:rPr>
              <a:t>- Sometimes </a:t>
            </a:r>
            <a:r>
              <a:rPr lang="en-US" sz="2800" dirty="0">
                <a:solidFill>
                  <a:srgbClr val="FFFF00"/>
                </a:solidFill>
              </a:rPr>
              <a:t>I need </a:t>
            </a:r>
            <a:r>
              <a:rPr lang="en-US" sz="2800" dirty="0" smtClean="0">
                <a:solidFill>
                  <a:srgbClr val="FFFF00"/>
                </a:solidFill>
              </a:rPr>
              <a:t>help</a:t>
            </a:r>
          </a:p>
          <a:p>
            <a:r>
              <a:rPr lang="en-US" sz="2800" dirty="0" smtClean="0">
                <a:solidFill>
                  <a:srgbClr val="C00000"/>
                </a:solidFill>
              </a:rPr>
              <a:t>- I </a:t>
            </a:r>
            <a:r>
              <a:rPr lang="en-US" sz="2800" dirty="0">
                <a:solidFill>
                  <a:srgbClr val="C00000"/>
                </a:solidFill>
              </a:rPr>
              <a:t>can't do it by </a:t>
            </a:r>
            <a:r>
              <a:rPr lang="en-US" sz="2800" dirty="0" smtClean="0">
                <a:solidFill>
                  <a:srgbClr val="C00000"/>
                </a:solidFill>
              </a:rPr>
              <a:t>myself</a:t>
            </a:r>
          </a:p>
          <a:p>
            <a:endParaRPr lang="en-US" sz="2800" dirty="0">
              <a:solidFill>
                <a:srgbClr val="C00000"/>
              </a:solidFill>
            </a:endParaRP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endParaRPr lang="en-US" sz="2800" dirty="0">
              <a:solidFill>
                <a:srgbClr val="C00000"/>
              </a:solidFill>
            </a:endParaRP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endParaRPr lang="en-US" sz="2800" dirty="0">
              <a:solidFill>
                <a:srgbClr val="C00000"/>
              </a:solidFill>
            </a:endParaRP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endParaRPr lang="en-US" sz="2800" dirty="0">
              <a:solidFill>
                <a:srgbClr val="C00000"/>
              </a:solidFill>
            </a:endParaRP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endParaRPr lang="en-US" sz="2800" dirty="0">
              <a:solidFill>
                <a:srgbClr val="C00000"/>
              </a:solidFill>
            </a:endParaRP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endParaRPr lang="en-US" sz="2800" dirty="0">
              <a:solidFill>
                <a:srgbClr val="C00000"/>
              </a:solidFill>
            </a:endParaRP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endParaRPr lang="en-US" sz="2800" dirty="0">
              <a:solidFill>
                <a:srgbClr val="C00000"/>
              </a:solidFill>
            </a:endParaRP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endParaRPr lang="en-US" sz="2800" dirty="0">
              <a:solidFill>
                <a:srgbClr val="C00000"/>
              </a:solidFill>
            </a:endParaRP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endParaRPr lang="en-US" sz="2800" dirty="0">
              <a:solidFill>
                <a:srgbClr val="C00000"/>
              </a:solidFill>
            </a:endParaRP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endParaRPr lang="en-US" sz="2800" dirty="0">
              <a:solidFill>
                <a:srgbClr val="C00000"/>
              </a:solidFill>
            </a:endParaRPr>
          </a:p>
          <a:p>
            <a:endParaRPr lang="en-US" sz="2800" dirty="0">
              <a:solidFill>
                <a:srgbClr val="C00000"/>
              </a:solidFill>
            </a:endParaRPr>
          </a:p>
          <a:p>
            <a:endParaRPr lang="en-US" sz="2800" dirty="0">
              <a:solidFill>
                <a:srgbClr val="7030A0"/>
              </a:solidFill>
            </a:endParaRPr>
          </a:p>
          <a:p>
            <a:endParaRPr lang="en-US" sz="2800" dirty="0" smtClean="0">
              <a:solidFill>
                <a:srgbClr val="7030A0"/>
              </a:solidFill>
            </a:endParaRPr>
          </a:p>
          <a:p>
            <a:endParaRPr lang="en-US" sz="2800" dirty="0" smtClean="0">
              <a:solidFill>
                <a:srgbClr val="7030A0"/>
              </a:solidFill>
            </a:endParaRPr>
          </a:p>
          <a:p>
            <a:endParaRPr lang="en-US" sz="2800" dirty="0">
              <a:solidFill>
                <a:srgbClr val="7030A0"/>
              </a:solidFill>
            </a:endParaRPr>
          </a:p>
          <a:p>
            <a:endParaRPr lang="en-US" sz="2800" dirty="0" smtClean="0">
              <a:solidFill>
                <a:srgbClr val="7030A0"/>
              </a:solidFill>
            </a:endParaRPr>
          </a:p>
          <a:p>
            <a:endParaRPr lang="en-US" sz="2800" dirty="0">
              <a:solidFill>
                <a:srgbClr val="7030A0"/>
              </a:solidFill>
            </a:endParaRPr>
          </a:p>
          <a:p>
            <a:endParaRPr lang="en-US" sz="2800" dirty="0" smtClean="0">
              <a:solidFill>
                <a:srgbClr val="7030A0"/>
              </a:solidFill>
            </a:endParaRPr>
          </a:p>
          <a:p>
            <a:endParaRPr lang="en-US" sz="2800" dirty="0">
              <a:solidFill>
                <a:srgbClr val="7030A0"/>
              </a:solidFill>
            </a:endParaRPr>
          </a:p>
          <a:p>
            <a:endParaRPr lang="en-US" sz="2800" dirty="0" smtClean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152" y="2348880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5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kerekített téglalap 3"/>
          <p:cNvSpPr/>
          <p:nvPr/>
        </p:nvSpPr>
        <p:spPr>
          <a:xfrm>
            <a:off x="251520" y="260648"/>
            <a:ext cx="8640960" cy="22322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n w="18000">
                  <a:solidFill>
                    <a:schemeClr val="accent1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The theme: </a:t>
            </a:r>
            <a:r>
              <a:rPr lang="en-US" sz="5400" b="1" dirty="0" smtClean="0">
                <a:ln w="18000">
                  <a:solidFill>
                    <a:schemeClr val="accent1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???</a:t>
            </a:r>
            <a:endParaRPr lang="en-US" sz="5400" b="1" dirty="0" smtClean="0">
              <a:ln w="18000">
                <a:solidFill>
                  <a:schemeClr val="accent1">
                    <a:lumMod val="5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256" y="2708920"/>
            <a:ext cx="5937250" cy="395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415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kerekített téglalap 3"/>
          <p:cNvSpPr/>
          <p:nvPr/>
        </p:nvSpPr>
        <p:spPr>
          <a:xfrm>
            <a:off x="251520" y="260648"/>
            <a:ext cx="8640960" cy="22322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n w="18000">
                  <a:solidFill>
                    <a:schemeClr val="accent1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The theme: </a:t>
            </a:r>
          </a:p>
          <a:p>
            <a:pPr algn="ctr"/>
            <a:r>
              <a:rPr lang="en-US" sz="5400" b="1" dirty="0" smtClean="0">
                <a:ln w="18000">
                  <a:solidFill>
                    <a:schemeClr val="accent1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The Crime </a:t>
            </a:r>
            <a:r>
              <a:rPr lang="en-US" sz="5400" b="1" dirty="0" smtClean="0">
                <a:ln w="18000">
                  <a:solidFill>
                    <a:schemeClr val="accent1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Report</a:t>
            </a:r>
            <a:endParaRPr lang="hu-HU" sz="5400" b="1" dirty="0">
              <a:ln w="18000">
                <a:solidFill>
                  <a:schemeClr val="accent1">
                    <a:lumMod val="5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256" y="2708920"/>
            <a:ext cx="5937250" cy="395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659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620688"/>
            <a:ext cx="7560840" cy="110799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lt-LT" sz="6600" dirty="0" smtClean="0">
                <a:solidFill>
                  <a:schemeClr val="bg1"/>
                </a:solidFill>
              </a:rPr>
              <a:t>OBJECTIVE</a:t>
            </a:r>
            <a:r>
              <a:rPr lang="en-US" sz="6600" dirty="0" smtClean="0">
                <a:solidFill>
                  <a:schemeClr val="bg1"/>
                </a:solidFill>
              </a:rPr>
              <a:t>:</a:t>
            </a:r>
            <a:endParaRPr lang="lt-LT" sz="66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988840"/>
            <a:ext cx="80648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/>
                </a:solidFill>
              </a:rPr>
              <a:t>U</a:t>
            </a:r>
            <a:r>
              <a:rPr lang="en-US" sz="2800" dirty="0" smtClean="0">
                <a:solidFill>
                  <a:schemeClr val="accent6"/>
                </a:solidFill>
              </a:rPr>
              <a:t>sing </a:t>
            </a:r>
            <a:r>
              <a:rPr lang="en-US" sz="2800" dirty="0">
                <a:solidFill>
                  <a:schemeClr val="accent6"/>
                </a:solidFill>
              </a:rPr>
              <a:t>the </a:t>
            </a:r>
            <a:r>
              <a:rPr lang="en-US" sz="2800" dirty="0" smtClean="0">
                <a:solidFill>
                  <a:schemeClr val="accent6"/>
                </a:solidFill>
              </a:rPr>
              <a:t>crime vocabulary, working </a:t>
            </a:r>
            <a:r>
              <a:rPr lang="en-US" sz="2800" dirty="0">
                <a:solidFill>
                  <a:schemeClr val="accent6"/>
                </a:solidFill>
              </a:rPr>
              <a:t>individually and in pairs, </a:t>
            </a:r>
            <a:r>
              <a:rPr lang="en-US" sz="2800" dirty="0" smtClean="0">
                <a:solidFill>
                  <a:srgbClr val="00B0F0"/>
                </a:solidFill>
              </a:rPr>
              <a:t>you will make up a story </a:t>
            </a:r>
            <a:r>
              <a:rPr lang="en-US" sz="2800" dirty="0">
                <a:solidFill>
                  <a:srgbClr val="00B0F0"/>
                </a:solidFill>
              </a:rPr>
              <a:t>and write </a:t>
            </a:r>
            <a:r>
              <a:rPr lang="en-US" sz="2800" dirty="0" smtClean="0">
                <a:solidFill>
                  <a:srgbClr val="00B0F0"/>
                </a:solidFill>
              </a:rPr>
              <a:t>down the text </a:t>
            </a:r>
            <a:r>
              <a:rPr lang="en-US" sz="2800" dirty="0">
                <a:solidFill>
                  <a:srgbClr val="00B0F0"/>
                </a:solidFill>
              </a:rPr>
              <a:t>of </a:t>
            </a:r>
            <a:r>
              <a:rPr lang="en-US" sz="2800" dirty="0" smtClean="0">
                <a:solidFill>
                  <a:srgbClr val="00B0F0"/>
                </a:solidFill>
              </a:rPr>
              <a:t>1-5 sentences on </a:t>
            </a:r>
            <a:r>
              <a:rPr lang="en-US" sz="2800" dirty="0">
                <a:solidFill>
                  <a:srgbClr val="00B0F0"/>
                </a:solidFill>
              </a:rPr>
              <a:t>the topic </a:t>
            </a:r>
            <a:r>
              <a:rPr lang="en-US" sz="2800" dirty="0" smtClean="0">
                <a:solidFill>
                  <a:srgbClr val="00B0F0"/>
                </a:solidFill>
              </a:rPr>
              <a:t>“The Crime Report” 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and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self-assess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yourselves (developing the competences)</a:t>
            </a:r>
            <a:endParaRPr lang="lt-LT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4604914"/>
            <a:ext cx="3851106" cy="206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3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7" y="260648"/>
            <a:ext cx="8598171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ASSESSMENT: </a:t>
            </a:r>
            <a:r>
              <a:rPr lang="en-US" sz="3200" dirty="0">
                <a:solidFill>
                  <a:schemeClr val="bg1"/>
                </a:solidFill>
              </a:rPr>
              <a:t>I can assess my results!</a:t>
            </a:r>
            <a:endParaRPr lang="lt-LT" sz="32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505" y="1340768"/>
            <a:ext cx="2088232" cy="1786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1049597"/>
            <a:ext cx="684076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 smtClean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FFFF00"/>
                </a:solidFill>
              </a:rPr>
              <a:t>Task </a:t>
            </a:r>
            <a:r>
              <a:rPr lang="en-US" sz="2800" dirty="0">
                <a:solidFill>
                  <a:srgbClr val="FFFF00"/>
                </a:solidFill>
              </a:rPr>
              <a:t>1: </a:t>
            </a:r>
            <a:r>
              <a:rPr lang="en-US" sz="2800" dirty="0"/>
              <a:t>I know the meaning of the </a:t>
            </a:r>
            <a:r>
              <a:rPr lang="en-US" sz="2800" dirty="0" smtClean="0"/>
              <a:t>crime words doing </a:t>
            </a:r>
            <a:r>
              <a:rPr lang="en-US" sz="2800" dirty="0" smtClean="0"/>
              <a:t>the </a:t>
            </a:r>
            <a:r>
              <a:rPr lang="en-US" sz="2800" i="1" dirty="0" err="1" smtClean="0"/>
              <a:t>Kahoot</a:t>
            </a:r>
            <a:r>
              <a:rPr lang="en-US" sz="2800" dirty="0" smtClean="0"/>
              <a:t> </a:t>
            </a:r>
            <a:r>
              <a:rPr lang="en-US" sz="2800" dirty="0" smtClean="0"/>
              <a:t>quiz – </a:t>
            </a:r>
          </a:p>
          <a:p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smtClean="0">
                <a:solidFill>
                  <a:srgbClr val="C00000"/>
                </a:solidFill>
              </a:rPr>
              <a:t>  1-14 points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FFFF00"/>
                </a:solidFill>
              </a:rPr>
              <a:t>Task 2: </a:t>
            </a:r>
            <a:r>
              <a:rPr lang="en-US" sz="2800" dirty="0" smtClean="0"/>
              <a:t>I can guess and write the crime words - </a:t>
            </a:r>
            <a:r>
              <a:rPr lang="en-US" sz="2800" dirty="0" smtClean="0">
                <a:solidFill>
                  <a:srgbClr val="C00000"/>
                </a:solidFill>
              </a:rPr>
              <a:t>1-8  points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FFFF00"/>
                </a:solidFill>
              </a:rPr>
              <a:t>Task 3: </a:t>
            </a:r>
            <a:r>
              <a:rPr lang="en-US" sz="2800" dirty="0" smtClean="0"/>
              <a:t>I can understand the news reports during listening – </a:t>
            </a:r>
            <a:r>
              <a:rPr lang="en-US" sz="2800" dirty="0" smtClean="0">
                <a:solidFill>
                  <a:srgbClr val="C00000"/>
                </a:solidFill>
              </a:rPr>
              <a:t>1 – 5 points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FF00"/>
                </a:solidFill>
              </a:rPr>
              <a:t>Task </a:t>
            </a:r>
            <a:r>
              <a:rPr lang="en-US" sz="2800" dirty="0" smtClean="0">
                <a:solidFill>
                  <a:srgbClr val="FFFF00"/>
                </a:solidFill>
              </a:rPr>
              <a:t>4: </a:t>
            </a:r>
            <a:r>
              <a:rPr lang="en-US" sz="2800" dirty="0"/>
              <a:t>I  can make up the news report consisting of 1-5 sentences and write it                                                  </a:t>
            </a:r>
            <a:r>
              <a:rPr lang="en-US" sz="2800" dirty="0">
                <a:solidFill>
                  <a:srgbClr val="C00000"/>
                </a:solidFill>
              </a:rPr>
              <a:t>1-5 points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FFFF00"/>
                </a:solidFill>
              </a:rPr>
              <a:t>I </a:t>
            </a:r>
            <a:r>
              <a:rPr lang="en-US" sz="2800" dirty="0">
                <a:solidFill>
                  <a:srgbClr val="FFFF00"/>
                </a:solidFill>
              </a:rPr>
              <a:t>am active </a:t>
            </a:r>
            <a:r>
              <a:rPr lang="en-US" sz="2800" dirty="0"/>
              <a:t>at the lesson – </a:t>
            </a:r>
            <a:r>
              <a:rPr lang="en-US" sz="2800" dirty="0">
                <a:solidFill>
                  <a:srgbClr val="C00000"/>
                </a:solidFill>
              </a:rPr>
              <a:t>1-2 </a:t>
            </a:r>
            <a:r>
              <a:rPr lang="en-US" sz="2800" dirty="0" smtClean="0">
                <a:solidFill>
                  <a:srgbClr val="C00000"/>
                </a:solidFill>
              </a:rPr>
              <a:t>points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3864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7" y="260648"/>
            <a:ext cx="8598171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ASSESSMENT: </a:t>
            </a:r>
            <a:r>
              <a:rPr lang="en-US" sz="3200" dirty="0">
                <a:solidFill>
                  <a:schemeClr val="bg1"/>
                </a:solidFill>
              </a:rPr>
              <a:t>I can assess my results!</a:t>
            </a:r>
            <a:endParaRPr lang="lt-LT" sz="3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049597"/>
            <a:ext cx="88924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C00000"/>
                </a:solidFill>
              </a:rPr>
              <a:t>At </a:t>
            </a:r>
            <a:r>
              <a:rPr lang="en-US" sz="2800" dirty="0">
                <a:solidFill>
                  <a:srgbClr val="C00000"/>
                </a:solidFill>
              </a:rPr>
              <a:t>the end you will be able to have </a:t>
            </a:r>
            <a:r>
              <a:rPr lang="en-US" sz="2800" dirty="0" smtClean="0">
                <a:solidFill>
                  <a:srgbClr val="C00000"/>
                </a:solidFill>
              </a:rPr>
              <a:t>14-34 </a:t>
            </a:r>
            <a:r>
              <a:rPr lang="en-US" sz="2800" dirty="0">
                <a:solidFill>
                  <a:srgbClr val="C00000"/>
                </a:solidFill>
              </a:rPr>
              <a:t>points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435904"/>
              </p:ext>
            </p:extLst>
          </p:nvPr>
        </p:nvGraphicFramePr>
        <p:xfrm>
          <a:off x="1331640" y="2132854"/>
          <a:ext cx="6768752" cy="4331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4902"/>
                <a:gridCol w="3283850"/>
              </a:tblGrid>
              <a:tr h="50150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POINTS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MARK</a:t>
                      </a:r>
                      <a:endParaRPr lang="lt-LT" sz="1600" dirty="0"/>
                    </a:p>
                  </a:txBody>
                  <a:tcPr/>
                </a:tc>
              </a:tr>
              <a:tr h="54709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32-34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lt-LT" dirty="0"/>
                    </a:p>
                  </a:txBody>
                  <a:tcPr/>
                </a:tc>
              </a:tr>
              <a:tr h="54709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29-31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lt-LT" dirty="0"/>
                    </a:p>
                  </a:txBody>
                  <a:tcPr/>
                </a:tc>
              </a:tr>
              <a:tr h="54709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26-28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lt-LT" dirty="0"/>
                    </a:p>
                  </a:txBody>
                  <a:tcPr/>
                </a:tc>
              </a:tr>
              <a:tr h="54709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23-25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lt-LT" dirty="0"/>
                    </a:p>
                  </a:txBody>
                  <a:tcPr/>
                </a:tc>
              </a:tr>
              <a:tr h="54709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20-22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lt-LT" dirty="0"/>
                    </a:p>
                  </a:txBody>
                  <a:tcPr/>
                </a:tc>
              </a:tr>
              <a:tr h="54709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17-19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lt-LT" dirty="0"/>
                    </a:p>
                  </a:txBody>
                  <a:tcPr/>
                </a:tc>
              </a:tr>
              <a:tr h="54709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14-16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lt-L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423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655218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Task 1: The </a:t>
            </a:r>
            <a:r>
              <a:rPr lang="en-US" sz="3200" i="1" dirty="0" err="1" smtClean="0"/>
              <a:t>Kahoot</a:t>
            </a:r>
            <a:r>
              <a:rPr lang="en-US" sz="3200" dirty="0" smtClean="0"/>
              <a:t> Quiz</a:t>
            </a:r>
            <a:r>
              <a:rPr lang="en-US" sz="3200" dirty="0"/>
              <a:t> </a:t>
            </a:r>
            <a:r>
              <a:rPr lang="en-US" sz="3200" dirty="0" smtClean="0"/>
              <a:t>on Crime (10 min) </a:t>
            </a:r>
            <a:endParaRPr lang="lt-LT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1268760"/>
            <a:ext cx="684076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>
              <a:solidFill>
                <a:srgbClr val="FFFF00"/>
              </a:solidFill>
            </a:endParaRPr>
          </a:p>
          <a:p>
            <a:r>
              <a:rPr lang="en-US" sz="3200" dirty="0" smtClean="0">
                <a:solidFill>
                  <a:srgbClr val="FFFF00"/>
                </a:solidFill>
              </a:rPr>
              <a:t>Working individually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and using </a:t>
            </a:r>
            <a:r>
              <a:rPr lang="en-US" sz="3200" dirty="0"/>
              <a:t>your smartphones you can  </a:t>
            </a:r>
            <a:r>
              <a:rPr lang="en-US" sz="3200" dirty="0" smtClean="0"/>
              <a:t>join the </a:t>
            </a:r>
            <a:r>
              <a:rPr lang="en-US" sz="3200" i="1" dirty="0" err="1" smtClean="0"/>
              <a:t>Kahoot</a:t>
            </a:r>
            <a:r>
              <a:rPr lang="en-US" sz="3200" dirty="0"/>
              <a:t> quiz and </a:t>
            </a:r>
            <a:r>
              <a:rPr lang="en-US" sz="3200" dirty="0" smtClean="0"/>
              <a:t>check </a:t>
            </a:r>
            <a:r>
              <a:rPr lang="en-US" sz="3200" dirty="0"/>
              <a:t>your </a:t>
            </a:r>
            <a:r>
              <a:rPr lang="en-US" sz="3200" dirty="0" smtClean="0"/>
              <a:t>vocabulary on crimes</a:t>
            </a:r>
            <a:endParaRPr lang="en-US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852" y="4180105"/>
            <a:ext cx="4493329" cy="231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66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62622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Task 2: Speaking on Crime Scene (10 min)</a:t>
            </a:r>
            <a:endParaRPr lang="lt-LT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8582" y="1124744"/>
            <a:ext cx="2894578" cy="16177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1460977"/>
            <a:ext cx="64087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Working in pairs</a:t>
            </a:r>
          </a:p>
          <a:p>
            <a:r>
              <a:rPr lang="en-US" sz="2800" dirty="0" smtClean="0"/>
              <a:t>You need to explain the words for your </a:t>
            </a:r>
            <a:r>
              <a:rPr lang="en-US" sz="2800" dirty="0" err="1" smtClean="0"/>
              <a:t>neighbour</a:t>
            </a:r>
            <a:r>
              <a:rPr lang="en-US" sz="2800" dirty="0" smtClean="0"/>
              <a:t> to guess.</a:t>
            </a:r>
          </a:p>
          <a:p>
            <a:r>
              <a:rPr lang="en-US" sz="2800" i="1" dirty="0" smtClean="0">
                <a:solidFill>
                  <a:schemeClr val="accent2">
                    <a:lumMod val="75000"/>
                  </a:schemeClr>
                </a:solidFill>
              </a:rPr>
              <a:t>“What’s number 4?”</a:t>
            </a:r>
          </a:p>
          <a:p>
            <a:r>
              <a:rPr lang="en-US" sz="2800" dirty="0" smtClean="0"/>
              <a:t>When your classmate guesses your word, your he / she writes them into the grid</a:t>
            </a:r>
            <a:r>
              <a:rPr lang="en-US" sz="2800" dirty="0" smtClean="0"/>
              <a:t>. </a:t>
            </a:r>
            <a:endParaRPr lang="en-US" sz="2800" dirty="0" smtClean="0"/>
          </a:p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Criteria </a:t>
            </a:r>
            <a:r>
              <a:rPr lang="en-US" sz="2800" dirty="0">
                <a:solidFill>
                  <a:srgbClr val="C00000"/>
                </a:solidFill>
              </a:rPr>
              <a:t>of evaluation</a:t>
            </a:r>
          </a:p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You get 1 point for each word that you guessed and wrote in the crossword</a:t>
            </a:r>
            <a:r>
              <a:rPr lang="en-US" sz="2800" dirty="0" smtClean="0">
                <a:solidFill>
                  <a:srgbClr val="FFFF00"/>
                </a:solidFill>
              </a:rPr>
              <a:t>.</a:t>
            </a:r>
          </a:p>
          <a:p>
            <a:r>
              <a:rPr lang="en-US" sz="2800" dirty="0" smtClean="0">
                <a:solidFill>
                  <a:srgbClr val="C00000"/>
                </a:solidFill>
              </a:rPr>
              <a:t>LET’S SET THE TIME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64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568952" cy="1077218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Task 3: Listening to the news </a:t>
            </a:r>
            <a:r>
              <a:rPr lang="en-US" sz="3200" dirty="0"/>
              <a:t>reports (5 min</a:t>
            </a:r>
            <a:r>
              <a:rPr lang="en-US" sz="3200" dirty="0" smtClean="0"/>
              <a:t>)</a:t>
            </a:r>
            <a:endParaRPr lang="lt-LT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3212976"/>
            <a:ext cx="2894578" cy="16177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1268760"/>
            <a:ext cx="640871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>
              <a:solidFill>
                <a:srgbClr val="FFFF00"/>
              </a:solidFill>
            </a:endParaRPr>
          </a:p>
          <a:p>
            <a:r>
              <a:rPr lang="en-US" sz="2800" dirty="0" smtClean="0">
                <a:solidFill>
                  <a:srgbClr val="FFFF00"/>
                </a:solidFill>
              </a:rPr>
              <a:t>Working individually</a:t>
            </a:r>
          </a:p>
          <a:p>
            <a:r>
              <a:rPr lang="en-US" sz="2800" dirty="0" smtClean="0"/>
              <a:t>You have to listen to 5 news reports about crime scenes, identify the crimes and write down them in the worksheet.</a:t>
            </a:r>
          </a:p>
          <a:p>
            <a:endParaRPr lang="en-US" sz="2800" dirty="0" smtClean="0"/>
          </a:p>
          <a:p>
            <a:pPr algn="ctr"/>
            <a:r>
              <a:rPr lang="fr-FR" sz="2800" dirty="0" err="1">
                <a:solidFill>
                  <a:srgbClr val="C00000"/>
                </a:solidFill>
              </a:rPr>
              <a:t>Criteria</a:t>
            </a:r>
            <a:r>
              <a:rPr lang="fr-FR" sz="2800" dirty="0">
                <a:solidFill>
                  <a:srgbClr val="C00000"/>
                </a:solidFill>
              </a:rPr>
              <a:t> of </a:t>
            </a:r>
            <a:r>
              <a:rPr lang="fr-FR" sz="2800" dirty="0" err="1">
                <a:solidFill>
                  <a:srgbClr val="C00000"/>
                </a:solidFill>
              </a:rPr>
              <a:t>evaluation</a:t>
            </a:r>
            <a:endParaRPr lang="fr-FR" sz="2800" dirty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rgbClr val="FFFF00"/>
                </a:solidFill>
              </a:rPr>
              <a:t>You </a:t>
            </a:r>
            <a:r>
              <a:rPr lang="en-US" sz="2800" dirty="0">
                <a:solidFill>
                  <a:srgbClr val="FFFF00"/>
                </a:solidFill>
              </a:rPr>
              <a:t>get 1 point for each word </a:t>
            </a:r>
            <a:r>
              <a:rPr lang="en-US" sz="2800" dirty="0" smtClean="0">
                <a:solidFill>
                  <a:srgbClr val="FFFF00"/>
                </a:solidFill>
              </a:rPr>
              <a:t>that you identified correctly.</a:t>
            </a:r>
            <a:endParaRPr lang="en-US" sz="2800" dirty="0">
              <a:solidFill>
                <a:srgbClr val="FFFF00"/>
              </a:solidFill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6531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urbulencia">
  <a:themeElements>
    <a:clrScheme name="Turbulenci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Egyéni 1. séma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Turbulenci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1001</TotalTime>
  <Words>615</Words>
  <Application>Microsoft Office PowerPoint</Application>
  <PresentationFormat>Экран (4:3)</PresentationFormat>
  <Paragraphs>145</Paragraphs>
  <Slides>15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Turbulencia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Dóri</dc:creator>
  <cp:lastModifiedBy>Пользователь Windows</cp:lastModifiedBy>
  <cp:revision>88</cp:revision>
  <dcterms:created xsi:type="dcterms:W3CDTF">2011-07-24T16:28:11Z</dcterms:created>
  <dcterms:modified xsi:type="dcterms:W3CDTF">2022-05-18T05:35:54Z</dcterms:modified>
</cp:coreProperties>
</file>